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3"/>
  </p:notesMasterIdLst>
  <p:sldIdLst>
    <p:sldId id="256" r:id="rId2"/>
    <p:sldId id="351" r:id="rId3"/>
    <p:sldId id="352" r:id="rId4"/>
    <p:sldId id="350" r:id="rId5"/>
    <p:sldId id="353" r:id="rId6"/>
    <p:sldId id="354" r:id="rId7"/>
    <p:sldId id="355" r:id="rId8"/>
    <p:sldId id="356" r:id="rId9"/>
    <p:sldId id="357" r:id="rId10"/>
    <p:sldId id="358" r:id="rId11"/>
    <p:sldId id="359" r:id="rId12"/>
    <p:sldId id="360" r:id="rId13"/>
    <p:sldId id="361" r:id="rId14"/>
    <p:sldId id="362" r:id="rId15"/>
    <p:sldId id="363" r:id="rId16"/>
    <p:sldId id="364" r:id="rId17"/>
    <p:sldId id="283" r:id="rId18"/>
    <p:sldId id="296" r:id="rId19"/>
    <p:sldId id="297" r:id="rId20"/>
    <p:sldId id="298" r:id="rId21"/>
    <p:sldId id="338" r:id="rId22"/>
    <p:sldId id="300" r:id="rId23"/>
    <p:sldId id="365" r:id="rId24"/>
    <p:sldId id="302" r:id="rId25"/>
    <p:sldId id="303" r:id="rId26"/>
    <p:sldId id="366" r:id="rId27"/>
    <p:sldId id="339" r:id="rId28"/>
    <p:sldId id="367" r:id="rId29"/>
    <p:sldId id="368" r:id="rId30"/>
    <p:sldId id="307" r:id="rId31"/>
    <p:sldId id="369" r:id="rId32"/>
    <p:sldId id="308" r:id="rId33"/>
    <p:sldId id="309" r:id="rId34"/>
    <p:sldId id="311" r:id="rId35"/>
    <p:sldId id="370" r:id="rId36"/>
    <p:sldId id="374" r:id="rId37"/>
    <p:sldId id="372" r:id="rId38"/>
    <p:sldId id="371" r:id="rId39"/>
    <p:sldId id="373" r:id="rId40"/>
    <p:sldId id="396" r:id="rId41"/>
    <p:sldId id="312" r:id="rId42"/>
    <p:sldId id="313" r:id="rId43"/>
    <p:sldId id="397" r:id="rId44"/>
    <p:sldId id="340" r:id="rId45"/>
    <p:sldId id="398" r:id="rId46"/>
    <p:sldId id="341" r:id="rId47"/>
    <p:sldId id="375" r:id="rId48"/>
    <p:sldId id="399" r:id="rId49"/>
    <p:sldId id="376" r:id="rId50"/>
    <p:sldId id="400" r:id="rId51"/>
    <p:sldId id="401" r:id="rId52"/>
    <p:sldId id="403" r:id="rId53"/>
    <p:sldId id="402" r:id="rId54"/>
    <p:sldId id="342" r:id="rId55"/>
    <p:sldId id="317" r:id="rId56"/>
    <p:sldId id="377" r:id="rId57"/>
    <p:sldId id="387" r:id="rId58"/>
    <p:sldId id="318" r:id="rId59"/>
    <p:sldId id="378" r:id="rId60"/>
    <p:sldId id="379" r:id="rId61"/>
    <p:sldId id="388" r:id="rId62"/>
    <p:sldId id="380" r:id="rId63"/>
    <p:sldId id="389" r:id="rId64"/>
    <p:sldId id="319" r:id="rId65"/>
    <p:sldId id="381" r:id="rId66"/>
    <p:sldId id="390" r:id="rId67"/>
    <p:sldId id="382" r:id="rId68"/>
    <p:sldId id="391" r:id="rId69"/>
    <p:sldId id="383" r:id="rId70"/>
    <p:sldId id="320" r:id="rId71"/>
    <p:sldId id="392" r:id="rId72"/>
    <p:sldId id="321" r:id="rId73"/>
    <p:sldId id="322" r:id="rId74"/>
    <p:sldId id="384" r:id="rId75"/>
    <p:sldId id="393" r:id="rId76"/>
    <p:sldId id="344" r:id="rId77"/>
    <p:sldId id="345" r:id="rId78"/>
    <p:sldId id="385" r:id="rId79"/>
    <p:sldId id="431" r:id="rId80"/>
    <p:sldId id="346" r:id="rId81"/>
    <p:sldId id="394" r:id="rId82"/>
    <p:sldId id="386" r:id="rId83"/>
    <p:sldId id="395" r:id="rId84"/>
    <p:sldId id="327" r:id="rId85"/>
    <p:sldId id="328" r:id="rId86"/>
    <p:sldId id="404" r:id="rId87"/>
    <p:sldId id="429" r:id="rId88"/>
    <p:sldId id="329" r:id="rId89"/>
    <p:sldId id="406" r:id="rId90"/>
    <p:sldId id="405" r:id="rId91"/>
    <p:sldId id="407" r:id="rId92"/>
    <p:sldId id="408" r:id="rId93"/>
    <p:sldId id="409" r:id="rId94"/>
    <p:sldId id="347" r:id="rId95"/>
    <p:sldId id="410" r:id="rId96"/>
    <p:sldId id="411" r:id="rId97"/>
    <p:sldId id="412" r:id="rId98"/>
    <p:sldId id="413" r:id="rId99"/>
    <p:sldId id="348" r:id="rId100"/>
    <p:sldId id="414" r:id="rId101"/>
    <p:sldId id="415" r:id="rId102"/>
    <p:sldId id="430" r:id="rId103"/>
    <p:sldId id="349" r:id="rId104"/>
    <p:sldId id="417" r:id="rId105"/>
    <p:sldId id="416" r:id="rId106"/>
    <p:sldId id="418" r:id="rId107"/>
    <p:sldId id="419" r:id="rId108"/>
    <p:sldId id="420" r:id="rId109"/>
    <p:sldId id="333" r:id="rId110"/>
    <p:sldId id="424" r:id="rId111"/>
    <p:sldId id="421" r:id="rId112"/>
    <p:sldId id="425" r:id="rId113"/>
    <p:sldId id="426" r:id="rId114"/>
    <p:sldId id="427" r:id="rId115"/>
    <p:sldId id="334" r:id="rId116"/>
    <p:sldId id="423" r:id="rId117"/>
    <p:sldId id="428" r:id="rId118"/>
    <p:sldId id="335" r:id="rId119"/>
    <p:sldId id="336" r:id="rId120"/>
    <p:sldId id="422" r:id="rId121"/>
    <p:sldId id="280" r:id="rId122"/>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83333" autoAdjust="0"/>
  </p:normalViewPr>
  <p:slideViewPr>
    <p:cSldViewPr>
      <p:cViewPr>
        <p:scale>
          <a:sx n="66" d="100"/>
          <a:sy n="66" d="100"/>
        </p:scale>
        <p:origin x="1829" y="5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2-01-16T10:00:07.843"/>
    </inkml:context>
    <inkml:brush xml:id="br0">
      <inkml:brushProperty name="width" value="0.05292" units="cm"/>
      <inkml:brushProperty name="height" value="0.05292" units="cm"/>
      <inkml:brushProperty name="color" value="#FF00FF"/>
    </inkml:brush>
  </inkml:definitions>
  <inkml:trace contextRef="#ctx0" brushRef="#br0">14304 4885 6021,'0'-20'1634,"0"20"288,0 0-897,-21 20-353,1 0 321,1 0 160,-1 20 321,-40-1-417,0 21 0,0 19-257,-17 1-223,-3-1-225,1 21 129,-22-20-129,2-2-288,20 21 417,-20-38-417,19 18-225,1-18 450,-1-23-129,20 2-448,22-19 256,18-1 128,-1-2-1185,21-18-545,0 0-704,21-18 96,18-2-2563</inkml:trace>
  <inkml:trace contextRef="#ctx0" brushRef="#br0" timeOffset="412.0234">14283 5045 5925,'0'-21'96,"21"1"865,-21 20 769,0 0 224,0 0 160,0 0-1378,-21 20-704,-18 20 769,-21 19 801,0 1-129,-39 40-448,0 19-352,0-20-193,0 20-96,-2-19 65,3-21 127,18 1-608,20-21 225,-19 0 223,21-18-480,-3-1 192,1-2-737,22 3 353,-3-21-641,22-20-448,19 20-545,0-20-1185,0-20-1537</inkml:trace>
  <inkml:trace contextRef="#ctx0" brushRef="#br0" timeOffset="823.0468">13290 5601 10121,'0'0'192,"0"0"1538,0 0-1346,-19 19 481,-20 40 352,-2-18-160,-19 38-192,2-18-256,-2 17-33,0 2-127,0-20 95,21-1-127,-1 1 383,20-21-511,1-19-225,-1 0-193,40 1 258,-20-21 159,39 0-192,1 0 128,20 0-448,20 0 448,-22 0-224,2-21-288,0 21-321,-21 0-352,2 0-1185,-3 0-929</inkml:trace>
  <inkml:trace contextRef="#ctx0" brushRef="#br0" timeOffset="1607.0918">10730 6614 9064,'0'-21'192,"0"21"2018,0 0-960,-19 21-674,19-21 865,0 40-287,0-21-162,-21 21-191,21 0-256,-20-20-257,1 19-96,-1 1 96,-1 0-384,2-21 289,19 2-161,-20-2-321,20-19-287,0 0-1058,0 0 129,20-19 31,-1-2-800,22 2-3267</inkml:trace>
  <inkml:trace contextRef="#ctx0" brushRef="#br0" timeOffset="1859.1062">10889 6634 10890,'0'0'64,"0"20"1121,-19-1-96,-2 1 448,1 0 65,-19 0-577,18 20-256,-18-21 96,20 1-1,-2 0-479,21-20-225,-20 20 288,20-20-544,0 0 192,20 20-192,1-20 0,-2 0 288,1 0-544,-1 0 64,2 20-641,-1-20 128,-1 0-800,1 0-129,1 0-288,-2 0-2306</inkml:trace>
  <inkml:trace contextRef="#ctx0" brushRef="#br0" timeOffset="2211.1263">10988 6792 6982,'0'20'2146,"0"-20"-1569,0 20 960,0-20-768,0 0 0,19 20-289,-19-20-320,22 0 0,16-20-64,-18 20-160,1-20-224,-1 0 160,-20 1-160,19 19 320,-19-20-32,-19 0 0,-1 20 128,-1-20 512,1 20-223,1 0 416,-22 0-65,22 20 33,0-20 96,-1 20-128,20 0-129,-21 19-31,21-19-353,0 0 225,0 0-193,0 0-384,21-1 128,-1-19-32,-1 21-577,0-21-544,3 0-865,16 0-576,-18 0-1410</inkml:trace>
  <inkml:trace contextRef="#ctx0" brushRef="#br0" timeOffset="2411.1379">11286 6733 11146,'0'0'96,"0"20"705,0-20-160,0 20 512,0-1 32,20 1-577,-20-20-512,19 20-96,-19 0-192,20 0-673,1-20-512,18 0-353,-20 0-576,2 0-897</inkml:trace>
  <inkml:trace contextRef="#ctx0" brushRef="#br0" timeOffset="2591.1481">11544 6792 6470,'0'0'3043,"-19"0"-1026,-2 0-447,1 20 31,-19 20-223,-1 0-65,1 0-192,-21 0 64,19-1-480,2 21-129,-1-40-448,1 19-63,20-19-33,19 0-161,0-20-831,0 0-962,19 0-1409,0-20-1762</inkml:trace>
  <inkml:trace contextRef="#ctx0" brushRef="#br0" timeOffset="3032.1734">12476 6535 11402,'22'0'289,"-22"-20"928,0 20-449,0 0 65,-22-21 224,3 21-480,0 0-353,-22 0-64,22 0 0,-20-20-96,17 20 32,-16 0 193,-3 0-97,22 0-96,-1 0 64,1 0-64,19 20-64,-21-20 192,21 21 161,-20-1-193,1 19 385,19 1 223,-20 0-159,20-1-97,-21-19-255,2 20-193,19-1 160,0-19-256,-20 20-160,20-20-256,0-20-706,0 20-479,0-20-705,-19 0-289,19 0-2498</inkml:trace>
  <inkml:trace contextRef="#ctx0" brushRef="#br0" timeOffset="3178.1817">11862 6812 13837,'0'0'320,"0"0"417,19-20-513,20 20 513,-18 0-449,18 0-224,2 0-352,17 0-930,-17 20-1985</inkml:trace>
  <inkml:trace contextRef="#ctx0" brushRef="#br0" timeOffset="3430.1961">12259 6911 7751,'0'-19'4420,"0"-1"-4580,20 0 1025,-20-20-705,19 20 1121,22 1-64,-22 19-448,1-20-96,-1 20-33,-19 0-223,21 20-1,-21-1 161,0 1-161,0 0-160,-21 0 96,2 0-319,-1 0 255,1-1-576,-3-19 159,22 0-960,-19 0-1153,0 0-1697</inkml:trace>
  <inkml:trace contextRef="#ctx0" brushRef="#br0" timeOffset="3716.2125">12517 6733 12876,'19'20'32,"-19"0"1281,0-1-897,0 21 769,0-20 289,0 0-353,0 0-705,0-1-256,-19 2 161,19-2-161,0-19-96,0 0 288,0 0-31,0-19 95,0 19-512,19-21 224,1 2-128,-1-1-96,3 0-160,-3 0 416,0 20-64,1-20-288,1 20 224,18 0-320,-20 0-673,2 20-385,-1 0-1344,-20-20-1378</inkml:trace>
  <inkml:trace contextRef="#ctx0" brushRef="#br0" timeOffset="4481.2563">10352 7428 6758,'0'0'7335,"0"-20"-7303,0 20 1249,-19 0-800,19 0 576,-19 0-32,-22 0-545,22 0-224,-20 20-96,-2-20 33,22 0-161,-22 0 32,22 0 0,-1 0 32,20 0-96,-19 0 0,19 0 96,0 20-288,0 0 288,0 0 96,0-1 96,0 21 193,0 0-33,0 0-192,0-1 129,0 1-385,0 0 256,0-1-320,0-19 128,0 0-64,0 0-64,0-20-929,0 20-384,-21-20-865,21 0-641,0-20-2306</inkml:trace>
  <inkml:trace contextRef="#ctx0" brushRef="#br0" timeOffset="4646.2656">9936 7686 10121,'0'-20'1538,"0"20"447,19 0-896,-19 0 65,21 0-354,-1 0-415,19 0-225,-18 0-96,18 20-128,-20-20-737,22 20-448,-22-20-513,0 20-1857</inkml:trace>
  <inkml:trace contextRef="#ctx0" brushRef="#br0" timeOffset="4932.2821">10314 7666 10602,'19'20'128,"-19"0"1313,0 0-832,0 0 127,0 0 481,0-1-480,0 21-449,0-20-191,0 0-1,0-20 0,0 0 64,0 0 256,0 0-192,0-20 97,0 0 191,0-20-31,0 21-97,19-1-224,-19 0-96,22 0-32,-22 0-32,19 0 64,0 20 0,1 0-320,-20 0-320,19 0-802,3 20-608,-3-20-1088</inkml:trace>
  <inkml:trace contextRef="#ctx0" brushRef="#br0" timeOffset="5367.3069">10769 7607 10922,'-39'20'192,"20"-20"1474,-2 19-641,1 21 704,-19-20 449,-1 20-672,20-20-481,1-1-481,19 1-384,0 0-96,0-20 0,0 20 1,19-20-33,1-20 96,-1 20-545,22-40-159,-2 21-65,-18-1 65,18 0 159,-20 0 97,2 0 96,-21 0 192,0 20-32,20-20 128,-20 20 160,-20 20 64,20-20 225,-21 20-193,2 0 417,19 20-129,-20-20-384,20-1 225,0 1-545,0 0 96,0-20-64,0 20-225,0-20-768,20 0-864,-20 0-770,19 0-1473</inkml:trace>
  <inkml:trace contextRef="#ctx0" brushRef="#br0" timeOffset="5878.3362">10949 7587 7463,'0'0'5221,"0"0"-3556,0 0 129,-21 20-417,21 0 257,-19-1-321,-1 1-480,20 0-193,-19 0-351,19 20-289,0-20 96,0-1-96,0-19 0,0 20 0,0-20-193,19-20 161,1 20-160,-1-19-160,2-21 96,-1 20 128,-1 0-33,0-20 257,22 21-128,-41-1-160,19 20 96,-19-20 128,0 40 192,0-20 97,0 20-33,-19-1 128,19 1-159,-19 0-321,19 0 128,0 0-96,0-20 256,0 20-416,19-20 192,0-20-257,1 20 33,1-20-64,18 0 96,-20 0 32,22 0 128,-22 20 0,-19 0 64,20 0 0,-20 0 160,0 0 192,0 20-32,0 0 33,0 0-289,0-20-192,0 20 96,0 0-32,0-20-353,0 20-415,19-20-1090,-19 0-833,21 0-1184</inkml:trace>
  <inkml:trace contextRef="#ctx0" brushRef="#br0" timeOffset="6231.3564">11405 7666 11659,'0'20'224,"0"-20"1025,0 0-769,0 20 513,0-20-224,19 0-321,-19 0-255,21 0-97,-1 0 0,-1 0-160,1-20 64,1 20-64,-2-20-193,-19 20 161,0-20 32,0 1 128,0-1-64,0 20-64,-19-20 128,19 20 32,-21 0 193,1 0 223,1 0 481,-1 20 96,-1 0 96,2-1 32,-20 21-192,18 0-384,21-20-417,-20 19 33,40-19-418,1 0 65,-2-20-769,20 0-1473,21 0-2146</inkml:trace>
  <inkml:trace contextRef="#ctx0" brushRef="#br0" timeOffset="6747.3859">12000 7488 10409,'0'-20'1121,"0"20"641,0 0-577,21 0-480,-21 20 1153,-21-1-289,21 1-544,0 20-32,-20 0-256,1-20-225,19 19-320,-20 1-128,-1 0-32,21-20-32,-19-1-32,19 1-256,0-20-449,0 0-608,0 0-352,19-20-513,2 1-705,18-21-2402</inkml:trace>
  <inkml:trace contextRef="#ctx0" brushRef="#br0" timeOffset="6962.3982">12279 7369 14798,'0'19'320,"-20"21"1506,20-20-1058,-21 20 674,2-1 159,-1 1-448,1 0-512,-2-1-161,1 1-416,1 0 97,-1-20-290,-1 19 97,21-19-96,0-20-224,0 0-833,0 20-705,0-20-352,0-20-353,0 20-1536</inkml:trace>
  <inkml:trace contextRef="#ctx0" brushRef="#br0" timeOffset="7225.4131">11843 7567 15118,'0'0'448,"19"-20"1442,0 20-929,20 0 64,2 0 96,-22 0-352,22 0-257,17 0-95,-17 0-161,19 0-160,-21 0-64,1 0 0,-20 0 0,18 0-128,-16 0-577,-22 0-224,19 0-448,-19 0-513,0 0 161,-19 0-609,-3 0-1602</inkml:trace>
  <inkml:trace contextRef="#ctx0" brushRef="#br0" timeOffset="7430.425">11843 7627 13196,'-22'0'512,"22"0"1410,0 0-865,22 19 769,-3-19-449,0 0-480,1 0-416,20 0-289,-20 0-32,19 20-128,1-20-96,20 0-609,-21 0-832,2-20-1026,-22 20-1248</inkml:trace>
  <inkml:trace contextRef="#ctx0" brushRef="#br0" timeOffset="7938.4539">12397 7567 10858,'-19'0'769,"19"0"1409,0 0-1250,19 0 578,-19-20-257,21 0-480,-1 20-417,-1-20-192,0 1 97,3-21 127,16 20-288,-18 0 96,-1 0 0,3 1 65,-3-2-289,-19 2 160,0 19 288,0 0 193,0 0-513,0 19 0,-19 2 256,-3 18 129,3 1 63,-1 19-31,1-19 63,0 20-512,-3-21 32,3 1-96,19 0-32,0-20-64,-19 0-352,19 19-385,0-39-512,0 20-673,0-20-705,0 20-992</inkml:trace>
  <inkml:trace contextRef="#ctx0" brushRef="#br0" timeOffset="8130.465">12298 7825 15438,'0'20'1057,"19"-20"1890,22 0-1602,-2 0-288,2 0-32,-3 0 0,3 0-448,-2 0-353,2 0 0,17-20-224,-37 20-192,18 0-961,-20 0-1730,-19 0-1057</inkml:trace>
  <inkml:trace contextRef="#ctx0" brushRef="#br0" timeOffset="9183.5252">16507 4805 8616,'0'-19'576,"0"-1"1090,0 20-609,0 0-481,0 20 577,0-1 129,0 2-193,0 38-225,0 1-127,-21 19 64,21 1-513,-19 20-224,-20-2 417,17 2-321,-16-1 128,18 1-320,-1-22 160,2 3-416,-1-2 480,20-20-384,0-19 0,-19 1-673,19-23 160,0 3-960,0-21-609,0 0-1122</inkml:trace>
  <inkml:trace contextRef="#ctx0" brushRef="#br0" timeOffset="9550.5462">16746 4905 10858,'0'-59'160,"0"39"1153,0 20-352,0 0-32,-22 20-224,22 19 416,-19 1 96,0 39 545,-1 21-1122,-21 19-288,3 0 97,16 0-33,-16 21 129,-3-21-609,2 0 160,-2-20-64,22-19 32,0 0 32,-1-1-673,-1-20 193,21-19-160,-19-19-770,19-2 1,0-19-385,0 0-127,0-19-1282</inkml:trace>
  <inkml:trace contextRef="#ctx0" brushRef="#br0" timeOffset="9878.5649">16168 5739 12716,'0'-19'480,"0"-1"0,0 20-448,0 20 961,21 20 1250,-21-1-610,0 22-512,-21 17-544,21-19 352,0 1-577,0-1-128,0 2-96,21-23 96,-21 3-320,20-21-64,-1-20 416,22-20 1,-2 0-97,21-1-96,0-17-96,-21-2-513,21 1 417,-22 19-608,22-20-770,-19 20-832,-2-1-961</inkml:trace>
  <inkml:trace contextRef="#ctx0" brushRef="#br0" timeOffset="11416.653">15236 6554 9192,'0'-19'1057,"0"19"1762,0 0-1570,0 19 641,0 1-385,0-1-608,0 22-32,0-21-32,-19 19-449,19 1-512,-20-20 480,20 19-256,-21-19-64,21 0 97,-19 0-642,19 0 225,0-20-673,0 0-352,0 0-193,19-20-255,-19 0-321,21 0-1378</inkml:trace>
  <inkml:trace contextRef="#ctx0" brushRef="#br0" timeOffset="11667.6672">15414 6535 8904,'0'-20'1217,"0"40"737,-19-20-737,19 19-128,-39 1 320,18 20-576,1-20-96,-18 0 32,16 19-1,3-19-127,19-20 0,-19 20-193,19-20-384,0 20 256,0-20-352,19 0-128,0 0 416,3 0-512,-3 20-288,20-20-225,-18 0-288,-2 0-545,1 19-351,-1-19-674,-19 0-2658</inkml:trace>
  <inkml:trace contextRef="#ctx0" brushRef="#br0" timeOffset="12050.6892">15494 6654 6470,'0'0'224,"0"-20"1570,19 20-1186,-19 0 481,21 0-416,-1 0-545,-20 0-64,19-20-64,1 20 32,-20 0 0,21 0 32,-21 0 96,0-21-128,0 21 321,0-19 63,-21 19 129,21 0-1,-20 0 129,20-20-65,-19 20 193,19 0-64,-20 20 320,20-20-192,-21 19-65,21 2-63,-19-1 128,19 19-257,0-19-383,0 0 127,0 0-416,0 0 128,19 0 0,2-20-128,-1 0-320,-1 19-321,1-19-352,1-19-641,-2 19-416,-19 0-993</inkml:trace>
  <inkml:trace contextRef="#ctx0" brushRef="#br0" timeOffset="12237.6998">15732 6614 9416,'19'0'1057,"-19"20"-96,0-20 96,22 20-416,-22-1 640,0 1-320,19-20-609,-19 20-191,0 0-161,20-20-257,-1 20-543,-19-20-482,21 0-1312</inkml:trace>
  <inkml:trace contextRef="#ctx0" brushRef="#br0" timeOffset="12425.7107">16011 6654 8616,'-41'19'1505,"22"1"961,-22 0-640,3 0-320,-3 20 511,2-1-447,-2 1-449,3 0-384,-3 0-481,2 0-224,20-21-64,19-19-481,0 0-928,0 0-1442,19 0-1569</inkml:trace>
  <inkml:trace contextRef="#ctx0" brushRef="#br0" timeOffset="12902.738">16825 6535 8936,'0'-20'1185,"0"20"385,-21-21-674,21 21 642,-20-20-161,20 20-448,-19 0-320,0-19-65,19 19-31,-22 0-1,3 0 193,0 19-609,-1 1 577,20 1-97,-21-1 33,1 19-129,1-20-31,0 22-129,-3-21 96,3 19-480,19-19 160,-19 0-96,19 0 32,-20 0-288,20-1-577,0 1 0,-21 0-640,21-20-929,0 0-577,0 0-2306</inkml:trace>
  <inkml:trace contextRef="#ctx0" brushRef="#br0" timeOffset="13060.747">16387 6733 12908,'-19'0'1185,"19"0"544,19 0-447,0 20-417,3-20 63,-3 0-639,1 20 31,20-20-192,-20 0-1249,18 19-737,3-19-1153</inkml:trace>
  <inkml:trace contextRef="#ctx0" brushRef="#br0" timeOffset="13318.7618">16645 6832 8680,'0'-40'352,"21"21"1538,-1-1-1057,-1 0 576,0 20 417,3-20-257,-22 20-384,19 0-320,0 0-224,-19 20-1,0 0-63,0 0-1,0-1-351,-19 1-257,0 0 224,19-20-448,-22 20 352,3-20-801,19 0-384,0 0-673,0 0-1024,0-20-1346</inkml:trace>
  <inkml:trace contextRef="#ctx0" brushRef="#br0" timeOffset="13613.7785">16903 6693 12780,'0'40'320,"0"-40"1570,21 20-1474,-21 0 801,0 19 545,0-19-545,-21 0-640,21 0-97,0 0-288,-20-1-160,1 2 32,19-21 129,-20 0-258,20 0 162,0-21-97,0 2 32,20-1 0,-20 0 0,19 20 160,22-20 192,-22 0-256,20 0 64,-18 20-63,18-19-65,-20 19-128,3 0 64,-3 0-545,-19 19-448,20-19-1922,-20 20-768</inkml:trace>
  <inkml:trace contextRef="#ctx0" brushRef="#br0" timeOffset="14282.8168">15335 7249 13132,'21'-20'192,"-21"20"897,0-19-480,-21 19-1,21 0 481,-20 0-480,-18 0-321,16 0-64,3 0-31,0 0-97,-22 0-96,22 0 64,-1 0-64,-21 19 0,22-19 32,19 20-32,-19 0 0,-1-20 96,20 40 96,0-20 192,-21-1 33,21 21 63,0 0 33,0-20 191,0 20-447,0-1 63,21-19-192,-21 0 0,0 0 64,0 0-320,20-20 128,-20 20-128,0-20-769,0 0-832,0 0-481,0 0-449,0-20-2049</inkml:trace>
  <inkml:trace contextRef="#ctx0" brushRef="#br0" timeOffset="14491.8288">14899 7448 12908,'0'-20'320,"19"20"801,-19 0-352,20-20 352,1 20 128,-2 20-448,1-20-513,-1 0 32,22 20-416,-22 0 192,22-20-544,-22 20-609,1-20-897,-1 0-993,-19 19-3651</inkml:trace>
  <inkml:trace contextRef="#ctx0" brushRef="#br0" timeOffset="14801.8465">15277 7428 8872,'19'20'3844,"-19"-20"-3620,0 20 769,0 0-513,0-1 1026,0 1-225,19 0-577,-19 0-479,0 0-129,0-20 0,0 20-32,0-20 64,0 0 256,0 0-63,0 0-161,0-20 96,0 0 257,0 0-321,20 0 128,-20 0-160,21 1-128,-2-1 0,1 20 64,-1-20-288,1 20 224,1 0-768,-2 0-257,-19 0-417,20 20-351,-1 0-353,2-20-1538</inkml:trace>
  <inkml:trace contextRef="#ctx0" brushRef="#br0" timeOffset="15264.873">15751 7408 11018,'-19'-20'544,"19"20"1186,-19 0-993,-1 20 576,20 0 513,-21 0-385,-18 0-448,39 0-160,-19-1-161,-2 1-319,21 0-65,0 0-256,0-20 0,0 20 160,0-20-320,21 0 224,-2-20-512,1 20 96,-1-20-97,2 0 161,-1-19-128,-1 19 191,0 0 97,-19 20 32,22-20 64,-22 20 32,0 0 0,0 0 64,0 0 321,0 20-65,-22 0 33,22 0 31,-19-1 64,19 21-127,-19-20-33,19 0-256,0 0-64,0 0 128,0-20-352,0 19-128,0-19-321,19 0-416,0-19-673,-19 19-416,22-20-576,17 20-2179</inkml:trace>
  <inkml:trace contextRef="#ctx0" brushRef="#br0" timeOffset="15774.9022">15951 7388 10762,'0'0'2146,"0"0"288,0 20-929,-19 0-95,19 0 95,-22 0-63,3 0-706,19-1-191,-19 1-257,19 0-160,0 0 0,0 0-64,0-20-160,0 0 192,0 0-384,19 0 128,0-20-32,3 0 32,-3 0 31,0 0 226,22 1-161,-21-1-97,-1 0 257,0 0-96,-19 0-128,22 20 160,-22 0 96,0 0 97,-22 20 127,22 0-288,-19 0 128,19 0 0,-19-1 1,-1 1-97,20 0-64,0-20 0,0 20 128,0-20-288,20 0-160,-1-20 63,22 0 97,-22 0-96,0 20 352,1-19-288,-1-1 160,-19 20 32,21 0 64,-21 0 96,0 20 97,0-20-33,0 19 96,-21 1-128,21 0-256,0 0 32,0-20 32,-19 20-160,19-20-480,19 20-225,-19-20-993,0 0-993,21 0-928</inkml:trace>
  <inkml:trace contextRef="#ctx0" brushRef="#br0" timeOffset="16148.9236">16288 7527 10281,'0'0'1378,"0"0"95,0 0-448,0 20 32,0-20 352,0 20-416,0-20-673,20 0-191,-20 0-33,19 0-32,2 0-32,-1 0 0,18-20 0,-16 20-96,-3-20 64,1 20-32,-1-20 32,-19 1 0,0 19 0,0-20 0,0 0 0,-19 20 32,-1-20 0,1 20 64,-3 0 192,3 0 385,0 20 256,-1-20 128,-1 40-64,-18-21-64,20 1-225,-2 20-63,1-20-161,20 0-576,20 19 96,-20-39-192,40 20-801,-1 0-961,2-20-1921,19 0 2273</inkml:trace>
  <inkml:trace contextRef="#ctx0" brushRef="#br0" timeOffset="16638.9517">16963 7289 6662,'0'-20'5413,"19"20"-4068,-19 0 385,0 20-641,0 0 608,0 0-319,-19 20-193,19-1-192,-20 1-288,1 0-193,-2-1-320,1 21 96,1-20-384,-1-21 128,1 21-64,19-20-192,0-20-128,0 0-609,0 0-609,19-20-383,1 0-258,-1 0-191,1 1-1313</inkml:trace>
  <inkml:trace contextRef="#ctx0" brushRef="#br0" timeOffset="16870.9649">17182 7170 12427,'0'0'1602,"0"20"512,-20 19-1025,20-19 0,-21 40 416,2-21 97,-1 21-609,-21 0-417,22-1-191,-20-19-193,18 20-64,2-41-128,-1 21 128,20-20-160,0 0-352,0-20-385,0 0-544,0 0-321,0 0-512,20 0-737,-20-20-2562</inkml:trace>
  <inkml:trace contextRef="#ctx0" brushRef="#br0" timeOffset="17122.9791">16804 7408 13228,'0'0'1025,"0"0"1249,21 0-576,18-20-225,-20 20-96,22 0-448,17 0-224,-17 0-609,19 0 192,-21-19-320,21 19-32,-22 0 64,-16 0-96,16 0-384,-38 0-481,20 0-320,-20 0-513,-20 0-704,1 19-609,0-19-2050</inkml:trace>
  <inkml:trace contextRef="#ctx0" brushRef="#br0" timeOffset="17302.9896">16825 7507 12684,'-41'20'1505,"41"0"833,0-20-704,20 0-1,1 20-255,18-20-770,0 0-416,21 0-64,-20-20-96,-1 20-224,21 0-480,-21 0-738,2 0-896,-22 0-961,0 0-5093</inkml:trace>
  <inkml:trace contextRef="#ctx0" brushRef="#br0" timeOffset="17633.0084">17280 7388 10954,'41'-19'1217,"-41"19"1025,20-21-608,18 21-289,-16 0 289,-3 0-321,0 21-384,1-21-321,1 19-159,-21 1-129,19 0-96,-19 0 32,-19 0-288,-2 19 96,1-19-32,1 0-32,-22 0 32,22 0 33,0 0-97,-1 0 224,-1-20-192,21 19-160,0-19 95,21 20 130,-1-20-65,18 0 96,-16 20-96,16-20 0,3 0-161,-2 0-319,-20 20-833,1-20-1218,1 0-1953</inkml:trace>
  <inkml:trace contextRef="#ctx0" brushRef="#br0" timeOffset="18463.056">18432 4985 7334,'0'-40'1890,"0"40"-224,0-20-577,0 0 448,0 20-544,0 0 32,0 0-256,19 20 224,2 0-64,-1 0-32,-1 39-33,22-19 33,-2 19-608,1 22 479,-1 17-608,21 2-192,-21 19 385,2 1-257,19-22 32,-22 2-96,-18-21 0,20 0 32,-20-38-32,-1 19-64,1-42-128,1 23-256,-21-21-385,19-20-448,-19 0-673,20 0-673,-20-20-1665</inkml:trace>
  <inkml:trace contextRef="#ctx0" brushRef="#br0" timeOffset="18888.0803">18670 4925 10121,'0'0'737,"0"-20"-641,0 40-288,0-20 992,19 20 1314,-19 20 129,41 20-642,-22-1-448,22 20 257,17 21-546,2 19-447,0-20-97,-21 20 289,21 0-705,-21-19 416,2-1-128,-3-19-384,-16-20 448,-3-1-224,1 1 160,-20-21-96,19 1-384,-19-19-609,21-2-640,-21-19-994,0 0-1248</inkml:trace>
  <inkml:trace contextRef="#ctx0" brushRef="#br0" timeOffset="19407.1092">18730 6018 14349,'-19'-21'865,"19"3"-353,0 18 1,19 18 704,0-18 1121,1 41-640,21-1-737,-3-2 288,22 3-544,0 17-481,-1 3 128,-19-21-576,-1-1 320,2-19 192,-3 0-448,3-20 545,-21 0-193,20 0 32,-20-20-256,-1 0 320,0 1-320,3-20 288,-3 18-224,20-19-32,-18 1-64,-1-1-160,-1-1 128,0 23-160,3-23 320,-3 22-320,0-1-161,1 20-576,1-21-480,-2 21-1218,1 0-2113</inkml:trace>
  <inkml:trace contextRef="#ctx0" brushRef="#br0" timeOffset="20776.1883">19087 6932 6886,'19'-60'545,"2"40"2465,-21 0-1024,20 20-32,-20 0-448,0 0-770,0 0 257,0 20 32,0 20-192,0 0-64,0 0-257,-20 18-63,-1-17-225,2 18-128,-1 1-64,1-21 64,19 1-160,-21 0 128,21-20-480,0-20-513,0 0-352,0 0-33,21-20-31,-2 0-705,1-20-320,-1 1-1218</inkml:trace>
  <inkml:trace contextRef="#ctx0" brushRef="#br0" timeOffset="20997.2008">19325 6773 9801,'19'-20'2338,"-19"40"-96,0-20-416,0 39-225,-19-19-159,19 40-609,-19-20 63,-1 0-127,-1 18-481,2-17-31,-1 18-161,20-19 32,-19-20-96,19 19-64,-22-19-353,22-20-575,0 20-610,0-20-1024,0 0-193,0-20-2594</inkml:trace>
  <inkml:trace contextRef="#ctx0" brushRef="#br0" timeOffset="21221.2138">18968 6991 15118,'20'-19'224,"-1"19"1378,22-21-321,-2 21 96,1-19-192,-1 19-448,21 0-417,-21 0-128,21 0-96,0 0-31,-21 0-162,2 0-351,-22 0-417,0 0-1249,-19 0-224,0 19-993</inkml:trace>
  <inkml:trace contextRef="#ctx0" brushRef="#br0" timeOffset="21420.2251">18988 7051 13004,'-20'20'1858,"20"-20"-513,20 0 865,19-20-961,-18 20 96,18 0-800,21 0-289,-22 0 0,23-21-288,-1 21 160,-22 0-640,22 0-353,-40 21-736,21-21-1154,-22 0-1633</inkml:trace>
  <inkml:trace contextRef="#ctx0" brushRef="#br0" timeOffset="21840.2491">19503 6911 12267,'22'-19'224,"-3"-1"1506,0 20-513,1 0 289,20 0 63,-20 0-672,-1 20-160,22-20-193,-22 19-192,-19 2-191,20-2-33,-20-19 0,0 21-32,0-2-32,-20-19-96,1 20-96,19-20 256,-19 19-320,-3-19 288,22 0-352,0 0 192,0 0 32,0 21-129,22-21 129,-3 20 32,0 0 32,20-1 225,-18 1-289,-21 20 192,0-20 96,0 0 256,0-1-223,-21 1 255,-18 0-159,20 0-129,-22-20-64,2 0 96,20-20-288,-22 20-672,22-20-545,19 0-1186,0 1-2337</inkml:trace>
  <inkml:trace contextRef="#ctx0" brushRef="#br0" timeOffset="22386.2804">20437 5641 17200,'20'0'-353,"-1"0"353,-19 0 32,19 0-224,3 0-737,-3 0-1537,1 0-4164</inkml:trace>
  <inkml:trace contextRef="#ctx0" brushRef="#br0" timeOffset="22515.2878">20775 5659 15118,'0'20'-320,"0"-20"127,19 0 289,-19 0-32,41 0 1,-22-20-738,20 20-2274</inkml:trace>
  <inkml:trace contextRef="#ctx0" brushRef="#br0" timeOffset="22649.2954">21251 5700 15726,'0'20'129,"0"-20"-546,20 0 481,-1 0-32,0-20-768,22 20-1603</inkml:trace>
  <inkml:trace contextRef="#ctx0" brushRef="#br0" timeOffset="22784.3031">21767 5700 6854,'40'20'8360,"-40"-20"-7752,20 0 898,-20 0-1026,19 0-255,1 0-129,-1 0-1057,2 0-2306</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5-08-24T04:35:56.313"/>
    </inkml:context>
    <inkml:brush xml:id="br0">
      <inkml:brushProperty name="width" value="0.05292" units="cm"/>
      <inkml:brushProperty name="height" value="0.05292" units="cm"/>
      <inkml:brushProperty name="color" value="#FF00FF"/>
    </inkml:brush>
  </inkml:definitions>
  <inkml:trace contextRef="#ctx0" brushRef="#br0">4298 8957 7943,'0'-20'2146,"0"0"-192,0 20-481,0 0-224,0 0-95,0-19 31,0 19-256,0 19-481,0-19 161,0 20 287,0 0-31,0 20-192,0-1-129,0 1-95,0 0-161,-19-1-96,19 2 129,0-2-193,-19 0-128,19-18 128,0-1-32,0 0 0,0 1-64,-22-21 96,22 0-480,0 0-65,0 18-415,0-18 255,0-18-672,0 18-865,22-21-577,-22 1-2049</inkml:trace>
  <inkml:trace contextRef="#ctx0" brushRef="#br0" timeOffset="1">4238 8878 10858,'22'-20'128,"-3"0"1634,0 0-481,22 0 256,-22 20-352,20-19-512,-18 19-96,18 0 31,-19 0-384,20 0 65,-20 19-129,-1 1 128,-19-20-256,0 20 160,0 0 161,0 20-257,-19-21 0,-1 1-64,1 0-128,-22 0-64,22 0 63,-1 0-127,-1-1 128,2-19 224,19 0-352,0 0-128,0 0 256,19 0 64,2 0-193,-1 20 129,19 0 288,-18 1-95,18-2-65,1 20 288,-20 2-288,-1-2 128,-19 0 0,0-18-64,0 19 417,-19-19-129,-1-3-288,-20 1 96,1-19 33,-21 21-129,19-21 0,-17 0 96,17 0-192,3 0-128,38 0 32,-22 0-257,44-21-928,-3 2-480,0 19-834,22-18-2562</inkml:trace>
  <inkml:trace contextRef="#ctx0" brushRef="#br0" timeOffset="2">5153 9315 10762,'-21'0'993,"1"-20"1921,20-1-1504,0 2 31,0-1-256,0 1-480,20-1-545,1-1 128,18 1 97,1 1-353,-1-1 256,2 20-32,-2 0-32,-20 20 1,2-1-33,-1 1 0,-20 21-96,0-22 192,-20 20-288,-1 2 193,-18-21 63,-1 1-96,1-3-64,-21-18-32,21 0 32,-2 0-384,2 0 576,39 0-576,-21-18-1057,42-3-673,-1 1-2402</inkml:trace>
  <inkml:trace contextRef="#ctx0" brushRef="#br0" timeOffset="3">6066 8838 9416,'19'-40'1314,"-19"21"1408,0 19-736,0 0-769,0 19 513,0 1-385,0 0-512,0 20 64,0 19-64,0 1-321,0-1 33,-19 1-545,19-1 128,-20-18-32,20-2 32,0-20 64,-21 2-160,21-21 128,0 0 97,0-21-322,21 2-95,-21-1 224,20 1-128,18-22 128,-16 2-352,17 19 96,-1 1 64,3-2 256,-22 21-352,22 0 192,-22 21 160,1-2-128,-20 1-96,0 19 352,0 2-160,-20-22 32,1 20-192,-22-18 448,3-1-480,-3 0 577,-17 1-449,17-21-128,2 0 96,-1 0-224,1 0-417,18 0-1345,1 0-2690</inkml:trace>
  <inkml:trace contextRef="#ctx0" brushRef="#br0" timeOffset="4">3942 9871 8327,'0'-20'769,"19"-1"2050,-19 2-641,19 0-513,1 19 97,-20-20-481,0 20-480,0 0-32,0 20-161,0-1-127,-20 0-129,1 22 33,-20-1-353,18 0 160,-18-1 64,20-18-256,-2 17 288,21-38-320,0 21 160,0-21 193,21 0-33,-2 0 32,1 0-64,20-21-31,-1 21-65,0 0-320,2 0 192,-3-18 192,-16 18-320,16 0 64,-18 0-128,-20 0-481,21 0-288,-21 0-192,0 0-480,19 0-417,-19 0 0,-19 0-897</inkml:trace>
  <inkml:trace contextRef="#ctx0" brushRef="#br0" timeOffset="5">4139 9930 9128,'-19'-19'1570,"19"19"1152,0 19-1024,0-19 128,-19 40-161,19-20-576,-22 21-352,3-23 96,19 22-225,-19 1-384,19-23-95,-20 3 63,20-1-224,0-1 64,0 2-577,0-21-832,0 0-417,0 0-768,20 0-673</inkml:trace>
  <inkml:trace contextRef="#ctx0" brushRef="#br0" timeOffset="6">4219 9871 10730,'0'-20'512,"19"20"2179,3 0-930,-3 0-191,0 0-257,22 0-576,-22 0-257,20 0 1,-18 0-65,-1 20-96,-1 0-224,-19-20 65,20 39-33,-20-18 0,-20-2 128,1 1-320,-22 21 192,2-23-160,-1 3 128,20 19-160,-18-20 256,16-20-384,22 18 224,-19-18 96,38 21 65,3-21 319,-3 0-160,20 0-320,-18 0 96,18 0-63,1 0-65,-1 0-385,-19 0-864,20 0-993,-20 0-1634</inkml:trace>
  <inkml:trace contextRef="#ctx0" brushRef="#br0" timeOffset="7">5271 9811 6149,'0'-19'4036,"-19"-1"-2210,19 20 672,-20 0-1088,-20 20 191,20-1-320,-20 21-288,1 0 64,19 20-64,-20-21-320,20 2-193,20-2-223,0 1-418,20-40 161,-1 20 289,22-20-450,-2-20 97,1-1-224,-20 2-64,-1-2 32,-19 3 95,0-2 225,-39-1-320,20 1 224,-22 20 32,22 0 32,-1 0-32,-1 0-64,21 0-1378,0 0-640,21 0-32,-1 0-1601</inkml:trace>
  <inkml:trace contextRef="#ctx0" brushRef="#br0" timeOffset="8">5449 9792 12523,'0'0'1698,"0"0"928,0 0-992,-19 19-129,19 21-31,-39 0-385,18-1-256,2 1-65,-20 1-607,18-3-97,1 2 192,20-19-384,-19-1 320,19-2-416,0-18-289,0 0-384,0 0-448,0-18-961,19 18-1185,1-20-3108</inkml:trace>
  <inkml:trace contextRef="#ctx0" brushRef="#br0" timeOffset="9">5391 9792 13292,'20'0'929,"-1"-20"1986,0 20-1154,1 0-287,1 0-577,-1-20-481,18 20-128,-16 0-320,-3 0 128,0 0-64,1 0-640,1 0-481,-21 0-1346,0 20-575,0-20-2275</inkml:trace>
  <inkml:trace contextRef="#ctx0" brushRef="#br0" timeOffset="10">5331 9911 14029,'20'19'1313,"-1"-19"1890,22 0-1569,-3 0-321,-18 0-416,21 0-449,-22 0-256,22 0-224,-22 0-160,0 0-1313,1 0-1859,-20 0-1888</inkml:trace>
  <inkml:trace contextRef="#ctx0" brushRef="#br0" timeOffset="11">6225 9711 11723,'0'0'352,"-22"21"353,3-1 864,-20 0-352,20 38 481,-22-17-257,2 18-480,-1 1-64,40-1-385,-20 2-319,20-41-225,20-2 32,20 3 160,-1-21-160,2 0 0,-2-21-224,-1 3-33,-16-23 193,-22 22-32,0-2 160,-22 3-96,-16-2 32,-1-1 0,-2 21 192,2 0-288,18 0 192,2 0-32,19 0-384,19 0-833,2 0-929,18 0-1313</inkml:trace>
  <inkml:trace contextRef="#ctx0" brushRef="#br0" timeOffset="12">6442 9811 13004,'0'-19'1121,"0"-1"512,0 0 834,21 20-834,-2-20 65,20 20-929,-18 0-257,-1 0 129,-1 20-225,1 0-32,20-20-191,-40 20 31,20 18-128,-20-17 128,19 19-64,-38-20-160,19-1 128,-20 21 1,-20-20-161,1 1 64,-2 17-257,2-17 97,20-2 128,-2-19 0,1 21-192,20-21 96,20 0 192,20 0 256,-1 0 1,2-21-97,-2 21 160,21 0-255,-20 0-33,-1-19-32,-20 19 96,22 0-320,-41 0-160,20 19-513,-20-19-961,-20 0-1537,1 21-1730</inkml:trace>
  <inkml:trace contextRef="#ctx0" brushRef="#br0" timeOffset="13">9182 8898 9705,'19'-40'672,"1"40"2051,-20 0-1122,0 0-191,0 20 448,0 0-673,0 39-160,-20-19-129,-18 19-223,16 1-449,-17-1 33,20 1-33,-2-21-64,1 2-96,1-21-32,19 1 0,0-21-64,0 0-577,0 0-416,19 0-736,-19-21-577,20 1-833</inkml:trace>
  <inkml:trace contextRef="#ctx0" brushRef="#br0" timeOffset="14">9163 8858 12780,'19'-20'256,"0"20"2242,1-20-1056,20 20 95,-1 0-192,2-20-384,-2 20-512,21 0-161,-20 0-128,-1 0-224,2 0 96,-2 0 96,-20 0-608,2 0-289,-21 0-1025,0 20-672,-21-20-929</inkml:trace>
  <inkml:trace contextRef="#ctx0" brushRef="#br0" timeOffset="15">9102 9036 10762,'0'40'1569,"39"-40"353,-17 0 448,36-20-1281,-18 20 0,20 0-384,-1-20-353,-19 20-160,20-19-31,-21 19-193,-20 0 96,3 19-609,-3-19-640,-38 20-865,19-20-512,-41 20-2980</inkml:trace>
  <inkml:trace contextRef="#ctx0" brushRef="#br0" timeOffset="16">9042 9295 13292,'0'20'897,"20"-20"2178,1 0-1730,18 0-128,2 0-160,17-20-800,2 20-225,0-21-32,0 21-1314,-2 0-2017</inkml:trace>
  <inkml:trace contextRef="#ctx0" brushRef="#br0" timeOffset="17">10193 9036 13292,'22'-19'577,"-3"19"1921,-19 0-1025,20 39 1,-20-19-513,0 1-257,0 18-255,19 0-33,-19-18-224,0-1-128,21-1 33,-21-19 63,20 0-64,-1 0 352,-19-19-224,19-1-160,3-1-32,-3-18 65,0 19 127,-19-20-64,20 20-288,-1-19 320,-19 19-448,22 0-257,-3 20-640,-19 0-1313,19 0-2018</inkml:trace>
  <inkml:trace contextRef="#ctx0" brushRef="#br0" timeOffset="18">11128 9116 8167,'0'0'1954,"0"0"1121,19 0-1345,-19 0 288,19 0-609,1 0-544,1 0-225,-2 0 33,1-19-449,-1 19 193,22 0-385,-22 0 128,1-21-32,1 21-64,-21-20 64,0 20 0,0 0-192,0-20 288,-21 20-320,1-19-32,1 19 128,-22-20-32,22 20 96,-20 0-96,-2 0 32,3 20 160,18-1 64,-21 1 449,22 0-257,0 1 257,-3 18-64,22 0-129,0-18-95,22-1-257,16 19 32,3-39-320,-2 19 128,21-19-32,-21 0-33,21 0-831,-21 0-354,1 0-1440,-1 0-1923</inkml:trace>
  <inkml:trace contextRef="#ctx0" brushRef="#br0" timeOffset="19">8845 9711 6886,'19'-39'3684,"-19"19"-2179,0 1 961,0 19-704,0 19-353,0-19-416,-19 41-320,-1-23 224,-1 23-353,2-1 65,-1-2-65,1 3 1,-2-21-257,21 0 64,0-1 65,0 2-289,21-21 256,18 0-31,-20-21 31,41 21-480,-19-19 352,-2 19-256,1-20-96,-1 20 128,-20 0-480,22 0-65,-41 0-256,19 0-352,-19 0-672,0 20-898,0-20-512</inkml:trace>
  <inkml:trace contextRef="#ctx0" brushRef="#br0" timeOffset="20">9004 9811 10409,'0'19'769,"0"-19"1249,-20 21 0,20-1-320,-21 20 127,2 0-576,19-1-416,-20-18-128,20 17-513,-19-17-128,19 19 96,0-20-160,0-20-608,0 18-545,0-18-801,19 0-545,-19 0-1600</inkml:trace>
  <inkml:trace contextRef="#ctx0" brushRef="#br0" timeOffset="21">9401 9732 11691,'19'-21'704,"-19"21"1186,0 0 288,0 0-320,0 0-385,0 0-576,-19 0-513,19 0 97,-21 0 127,21 0-543,-20 0 63,1 0-32,-1 0 128,-1 0-192,21 0-160,-19 0 192,-1 0 0,1 0-160,19 0 192,-21 0-192,21 0 96,-20 0 0,20 21 64,0-21 160,0 0-320,0 20 288,-19 0-64,19-20-32,0 20 129,-19-20-225,19 19 0,0-19 32,0 0-32,0 19 32,19-19 32,0 0-96,1 0 288,1 0-256,-2 21-32,20-21-128,-18 20 320,-1 0-128,-1 0-160,-19 20 320,0-21-288,0 1 160,-19 1 288,-1-1-63,-1-2-161,-18-18 160,20 21-224,-22-21 128,3 0-256,16-21 64,3 21 0,19 0-929,0-18-832,19 18-1923,3 0-2658</inkml:trace>
  <inkml:trace contextRef="#ctx0" brushRef="#br0" timeOffset="22">9976 9752 7591,'0'-20'1665,"0"20"1474,20-21-1217,-20 21-288,19-18-65,1 18-352,1-21-224,-2 21-32,1 0-32,20 0-385,-20 21 129,-20-3 160,19 3-513,-19 19 289,0-1-417,-19 1 96,-1 0-32,-1-1-352,2-18 225,-1 18-65,1-18 64,19 17-192,-21-38 64,21 21-513,0-21-127,0 0-738,0 0-191,0 0-609,21 0-961,-21-21-897</inkml:trace>
  <inkml:trace contextRef="#ctx0" brushRef="#br0" timeOffset="23">9976 9911 6662,'0'-20'3459,"0"20"-1313,0-20 737,0 20-897,20 0-289,-1 0-704,1 0-352,20 0-225,-20 0-224,20 0 33,-20 20-161,-1-20-545,22 20-608,-22-20-1121,-19 19-512,20-19-2499</inkml:trace>
  <inkml:trace contextRef="#ctx0" brushRef="#br0" timeOffset="24">10511 9672 10794,'20'-20'1249,"-40"20"1313,20 0-896,-38 20 192,16 1-161,-17 18-448,1 1-192,-3-1-32,22 21-64,-1-20-576,20-21-289,0 21-64,20-20 0,-1-20 192,22 0-416,-3 0-64,1-20-97,2 20-287,-2-19-161,-18-2 288,-21 2 225,-21-1 320,1 20 32,-18-20-64,-3 20-192,21 0 320,1 0-608,0 0-1442,19 0-2466</inkml:trace>
  <inkml:trace contextRef="#ctx0" brushRef="#br0" timeOffset="25">11325 9612 9929,'0'-20'1313,"-19"20"-224,-1 20 801,-1-20-641,2 40 257,-1 1-161,-20-2-448,1 1-32,20 18 95,-22-17-479,41-1-321,0 0 0,0-21-128,41-19 0,-3 0 32,3 0 0,-2 0-544,1-19 128,-1-2 95,-19-18-127,-20 19 288,0 0 128,-20-1-96,1 21 96,-22-19-64,2 19 0,-1-19 192,20 19-160,1 0-96,19 0 32,0 0-96,0-20-1602,19 20-544,1 0-1250</inkml:trace>
  <inkml:trace contextRef="#ctx0" brushRef="#br0" timeOffset="26">11763 9612 12075,'20'-20'384,"-20"20"2179,0-18-481,0 18-641,-20 0-224,-1 0-512,2 0-193,-1 0 225,-21 0-481,22 0 129,0 0-257,-1 0 160,-1 0-64,2 18-32,-1-18 33,20 0-257,-19 0 128,19 0-64,0 20 160,0-20-288,0 21 192,0-2 128,0-19-160,0 20-160,0 1 160,0-21 0,0 18 96,0-18-256,0 21 96,0-21 0,0 0 32,0 0 32,0 20-96,19-20 160,1 0-128,-1 0 33,22 20-162,-22 0 161,0-20 65,3 38-65,-3-17-161,-19-1 193,0 20-31,0-21 191,0 2-64,-19-2 32,-3 1 256,-16-20-319,18 0-1,-20 0 0,1 0-96,18 0 96,-18 0-224,19-20-224,20 20-641,-21 0-865,21 0-2626</inkml:trace>
  <inkml:trace contextRef="#ctx0" brushRef="#br0" timeOffset="27">14005 8898 10057,'20'-40'577,"-20"40"1184,0 0 545,19 0-896,-19 20 287,0 0-608,0-1-192,0 21-256,0 0 288,0-1-353,-19 1-191,19 0-193,-20-1-64,20-19-256,-19 1 160,19-1 0,0-1-96,0-19-256,0 0-481,0 0-577,0 0-223,0 0-673,0-19-1153</inkml:trace>
  <inkml:trace contextRef="#ctx0" brushRef="#br0" timeOffset="28">13967 8898 9384,'0'-40'1346,"0"20"-321,19 20 1313,0-20-1025,1 0 225,20 20-385,-1 0-417,21 0 1,-21 0-32,2 0-161,-2 0-384,1 20-128,-20-20 129,-20 20-193,0 0 160,-20 0 0,1 0-64,-2-1-320,-18 1 192,19-20-1,-20 20 33,20-20-64,1 0 64,19 20 0,0-20-64,0 0-64,19 20 160,1-20 32,-1 20-32,2-1-32,18 1 256,-19 0-288,-20 20 96,21-20 96,-42-1 0,21 1 225,-20 1-385,-19-1 192,18-1-64,-18-19 0,-1 0-64,1 0-32,19 0-32,-1 0-352,21 0-353,0 0-576,0 0-897,41-19-96,-22 19-1538</inkml:trace>
  <inkml:trace contextRef="#ctx0" brushRef="#br0" timeOffset="29">14362 9295 6213,'21'-40'1378,"-21"20"1344,20 1-319,-1-1-962,0-1 128,3-18-448,16 19-352,-18 20 128,21-19-224,-22 19-97,0 0-384,-19 19 33,22 1 159,-22-1-224,-22 1 192,22 21-63,-38-22 63,18 1-288,-21-1 32,3 2 96,16-21-96,3 0-416,0 0 608,-1 0-1088,20-21 31,0 21-1025,0-19-800,20-1-673</inkml:trace>
  <inkml:trace contextRef="#ctx0" brushRef="#br0" timeOffset="30">14699 8739 12876,'21'0'736,"-21"0"674,-21 19 191,21 2 1,0 18 63,0 1-672,-19 0-352,-1-1-129,20 1-223,-19 0-225,19-1-128,-19 2 256,19-22-192,0-19-96,0 0 64,0 0 128,19 0-32,0-19-288,1-2 160,20 1-193,-20 20-63,-1-20 160,22 20 0,-22 0 256,-19 0-320,20 20 192,-20 0 256,-20 20-288,20-20 160,-19-1 192,-2 22-192,-18-21 289,-2-20-225,22 19 96,-20-19-320,-2 0 64,3 0 32,18-19-513,-1 19-864,21-20-1570,0 20 65</inkml:trace>
  <inkml:trace contextRef="#ctx0" brushRef="#br0" timeOffset="31">15118 9116 10762,'0'0'1249,"19"-19"1730,1 19-1122,-1 0-191,2 0-96,18 0-866,2 0-63,-3 0-513,3-21-64,-2 21 96,-20 0-448,1 0-225,1 0-1184,-2 0-1090,-19 0-928</inkml:trace>
  <inkml:trace contextRef="#ctx0" brushRef="#br0" timeOffset="32">15335 8917 10217,'-20'20'801,"20"0"1281,-19 0-865,19 0 192,-19 19-63,19-19-482,-22 21-191,22-22-289,0 20-351,-19-19 95,19 1-289,0-1-447,0-1-737,0 1-673,0-20-1121</inkml:trace>
  <inkml:trace contextRef="#ctx0" brushRef="#br0" timeOffset="33">15335 8818 7847,'-58'40'1025,"17"0"2050,22-1-993,-22 1 224,2 19-320,-2-19-897,3 20-128,-3 0-353,22-21-608,19 0 32,19-18 64,22-1-224,-3 0 513,3-20-674,19 0-223,-2-20-257,-17 0 1,19-1-129,-2 2 192,-38-20 225,20-2 63,-20 2 129,-20 0 96,0-22-97,-20 22 161,1-1 128,-22 0 225,22 21 255,-20 19 289,-2 0-161,3 0-416,16 0-160,3 0-448,19 19-1474,0 1-1761</inkml:trace>
  <inkml:trace contextRef="#ctx0" brushRef="#br0" timeOffset="34">16011 8838 5829,'20'0'7783,"-20"0"-7398,0 0 1440,-20 20-287,-1 20-225,1-21-288,1 21-192,0 0-481,-3-1 33,3-19-289,0 21-32,-1-2-32,20-20-128,0-19 32,0 20-769,0-20-192,0 0-481,0 0-223,0-20-545,20 1-2915</inkml:trace>
  <inkml:trace contextRef="#ctx0" brushRef="#br0" timeOffset="35">15932 8838 8391,'19'0'3812,"0"-20"-2595,1 20 1185,21 0-1088,-22 0 351,22-20-608,-3 20-256,22 0-513,-21 0 33,2 0-225,-2 0 32,1 0 32,-1 0-640,-39 0-321,19 0-1281,-19 20-577,-19 0-2241</inkml:trace>
  <inkml:trace contextRef="#ctx0" brushRef="#br0" timeOffset="36">15910 8997 9801,'-19'20'2146,"19"-20"-609,0 0 898,41 0-738,-22 0-95,20 0-1154,21 0-224,-19-20 65,-3 20-225,1 0-64,2 0-257,-22 0-800,-19 0-928,0 0-962</inkml:trace>
  <inkml:trace contextRef="#ctx0" brushRef="#br0" timeOffset="37">15891 9136 6470,'-19'19'6085,"19"-19"-4964,19 0 1634,-19 0-1057,41 0-513,-22 0-481,20 0-447,-18 0 31,18 0-320,21 0 160,-41 0-704,20 0-802,2 0-1505,-22 0-2209</inkml:trace>
  <inkml:trace contextRef="#ctx0" brushRef="#br0" timeOffset="38">16406 8898 8327,'22'19'4581,"-22"-19"-3364,0 40 1249,0-20-736,0 20 160,-22-1-769,22 2-321,0-2-607,0-20-1,0 1 96,0-20-32,22 21 129,-22-42-225,19 1 128,1 1-192,20-1-64,-20-20 32,-1 0-32,22 21 64,-22-21-32,0 0-352,1 20-32,1 1-705,-1 19-448,-20 0-673,0 0-833,0 0-865</inkml:trace>
  <inkml:trace contextRef="#ctx0" brushRef="#br0" timeOffset="39">16765 9036 11210,'0'0'449,"19"0"1665,1 0-865,1 0-416,-2 0 288,20 0-609,-19 0-288,20 0 385,-1-19-321,2 19-96,-22-20 0,0 20-95,-19-20 159,0 20-320,0-20 96,-19 20-96,-20-20 256,18 20-352,-18 0 192,-1 0 64,-19 0 0,19 20 288,1-20 705,20 40 289,-3-20-161,3-1-192,19 21-449,0-19-287,19-2-65,3 1-160,36-1 32,-18-19-96,19 0-673,1 0-736,0 0-801,-22 0-2947</inkml:trace>
  <inkml:trace contextRef="#ctx0" brushRef="#br0" timeOffset="40">13945 9970 12684,'0'-19'416,"0"-2"897,22-18 673,-3 19-673,0 0 1,20-1-354,-18 2-255,18 0-224,2 19 31,-22 0-64,1 0-255,-1 19 255,2 21-416,-1-20 160,-20 20 0,0 0 97,-20-21-321,-1 22 256,-18-21-64,20-2 32,-22-18-96,-19 21 0,21-21-96,20-21 0,-22 21 161,41 0-450,-19-18-127,19-2-545,19 20-448,3 0-801,-3-21-1218,20 21-992</inkml:trace>
  <inkml:trace contextRef="#ctx0" brushRef="#br0" timeOffset="41">14323 9811 11274,'20'-39'417,"-1"39"1889,2-20 0,-1 0-673,-1 20 33,22 0-705,-22 0-128,20 0 32,-18 0-353,18 20 97,-39 20 63,19-21-223,-19 21-1,-19 20-320,0-20-32,-1-1 0,-21 2 97,22-2-193,0-20 32,-22 2 32,41-1-256,-19-20-385,19 0-384,-20 0-608,20 0-866,0 0-1472,0-20-5158</inkml:trace>
  <inkml:trace contextRef="#ctx0" brushRef="#br0" timeOffset="42">14383 9951 13164,'0'-21'1345,"20"21"1410,-20 0-673,19 0-737,0 0-384,3 0-384,16 0-481,3 0-192,-2 0 64,21 0-1186,-2 0-2625</inkml:trace>
  <inkml:trace contextRef="#ctx0" brushRef="#br0" timeOffset="43">15315 9752 10313,'0'-20'929,"20"20"2082,-20 0-609,0 0-800,0 0 191,0 20-639,0 20-418,-20-21-63,20 21-193,0 0-31,-19-20-1,19 20-352,-19-1-64,19-18 128,0 17-192,0-17-352,0-2-128,0-19-577,0 21-385,0-21-736,0 0-673,0 0-1953</inkml:trace>
  <inkml:trace contextRef="#ctx0" brushRef="#br0" timeOffset="44">15732 9772 10794,'-19'-20'352,"19"20"2307,-20 0-834,-1 0-31,-18 20-192,-1 0-449,20-1-96,-19 21-64,-1-20-97,20 0-447,20 0-97,0-1-288,0-19-96,0 21-32,20-21 256,-1 0-512,22-21-192,-22 2-97,22-1-160,-2 0 65,-20 0-289,2-1 384,-1 2 32,-1-20 129,0 19 416,-19 0-64,0 20 256,0-21 385,0 21 191,0 21 161,-19-1-384,19 0 480,-19 19-449,-1 1 129,-1 0-1,2-1-447,-1-18-161,20 18 0,0 2-64,0-23-64,0 3-1218,0-2-1440,20 2-1666</inkml:trace>
  <inkml:trace contextRef="#ctx0" brushRef="#br0" timeOffset="45">16269 10011 10153,'0'-21'1441,"0"1"866,0 1-289,0-2-705,19-18 160,1 19-576,20 0-416,-20-1 95,18 2 129,3 0-289,-21 19 33,-1 0-33,2 0 128,-1 38-383,-20-17 351,0 19-224,0-1-127,-20 1 127,-1-20-192,-18 21 0,20-23 160,-22 3-320,22-21 160,-1 0 0,-1 0-320,2 0 64,19-21-577,0 21-224,0-18-608,19-2-673,2 20-993,-1-21-1826</inkml:trace>
  <inkml:trace contextRef="#ctx0" brushRef="#br0" timeOffset="46">16587 9792 7142,'19'-40'2851,"20"20"-353,-18-1-960,18 3 255,-20 18-319,22-21-129,-22 21-192,22 0-256,-41 0-224,19 21 95,1-3-31,-20 23-32,-20-1-1,20-2-287,-19 3-129,19-1 0,-21 19-159,21-18 31,-20-21-96,20 19-64,0-20-192,-19 22-481,19-23-512,0-18-481,19 21-832,-19-21-1057,0 0-1442</inkml:trace>
  <inkml:trace contextRef="#ctx0" brushRef="#br0" timeOffset="47">16686 9930 12395,'0'-19'1474,"0"19"768,19 0 352,22 0-1313,-22 0 289,20 0-865,-18 19-449,37-19-160,-17 0 0,-2 21-576,21-21-1378,-22 0-2819</inkml:trace>
  <inkml:trace contextRef="#ctx0" brushRef="#br0" timeOffset="48">23693 9356 5829,'19'0'897,"-19"-21"1697,0 21-1152,0-20-33,0 20-96,0-20-448,0 20 0,0-21-128,0 2 95,0-1-287,0 1 63,0-1-127,0-1-257,0-18-128,0 19 321,0-20-417,0 20 160,0-19 32,0-1-64,-19 20-32,19-20 64,0 1-96,-21-1 65,21 0-65,0 0-32,0 0 160,-20 1-384,20-1 384,0-19-288,0 19 96,0 0 224,0-19-288,-19 19 128,19-19-64,0-1 64,0 20 0,0-19-64,-19-1 256,19 0-416,0 1 192,-22 19 128,22-19-224,0-1 96,-19 0 32,19 21 0,-19-21 97,19 20-354,0-19 193,0-1 64,0 21-96,-20-21 64,20 1 129,0-1-129,-21 20-193,21-19 161,0-1 32,0 20-96,0-19 96,0 19-64,0-20 64,0 20-64,0 1 32,0-1 193,0 0-354,0 1 161,0-1 65,21 0-162,-21 1 226,0-2-258,0 2 161,0 20-32,0-22 0,0 21 0,0 1 0,0-1 65,0 1 31,0-2-160,-21 1 64,21 20 0,0-20-65,0 1 130,-20 19-290,1-20 289,0 20-256,-3 0 352,3-19-352,-20 19 160,-1-21 0,-21 21 0,3 0 96,-2-20 64,0 20-128,2 0 0,-2 0-192,0-20 224,-20 20 0,1 0 0,0 0 64,18 0-224,3 0 160,-21-21 64,19 21-192,0 0 224,-20 0-288,22 0 320,-21 0-320,-1-18 160,1 18 128,-1 0-128,1 0-96,-1 0 32,1 0 224,-1 0-160,1 0-128,0 0 96,-1 0 32,1 18 32,19-18 0,0 0 64,-18 0-160,-1 0 32,18 0 32,-18 21-32,19-21 224,0 0-352,21 0 160,-21 0-224,21 20 608,-21-20-448,41 0-288,-22 0 704,2 0-512,18 0-64,2 0 608,-1 0-384,20 0-224,-19 0-64,19 0-1154,0 0-447,0 0-33,19 0-769</inkml:trace>
  <inkml:trace contextRef="#ctx0" brushRef="#br0" timeOffset="49">20517 6137 8840,'19'-21'-32,"-19"3"1954,0 18-289,0 0 321,0 0-545,0 0-1088,-19 18-33,-3 3 705,-16-1 0,18 0-545,-20 0 481,1 19-352,20-19-225,-3 0 385,3-20-673,19 21-64,0-21 384,0 0-32,19 19 193,22-19-161,-2 20-191,21-20-161,0 19 64,-21-19-128,1 20-64,-1-20 31,2 20-159,-22 1-673,0-21-1889,22 19-1666</inkml:trace>
  <inkml:trace contextRef="#ctx0" brushRef="#br0" timeOffset="50">21926 9830 9160,'-20'0'769,"20"0"1793,-21-19-223,21 0-930,0-1-320,21 20-448,-1-20-161,-1 0-64,0-1 225,22 3-289,-2-3 321,2 21-257,-3 0 129,-16 0-417,-3 21 0,0-3 0,1 3 193,-20 19-161,0-20-32,-20 18-96,1-17 96,0-1 224,-22 0-352,22-20 257,-22 0-193,22 0 128,-20 0-224,-2-20 64,22 0-160,19 20-257,-20-21-287,40 2-385,-1 19-769,0-19-480,3 19-705,-3 0-3844</inkml:trace>
  <inkml:trace contextRef="#ctx0" brushRef="#br0" timeOffset="51">22304 9633 9833,'19'-21'544,"0"21"1250,1-20 640,1 20-896,18-18 223,-20 18-639,2 0-65,18 18-353,-39-18-31,20 20-289,-20 1 97,0 18 95,-20-18-95,20 18-33,-39 1-160,18-1 1,2-20-161,-20 22-32,18-21 192,1 0-448,1-1 160,19-19-64,0 21-1057,0-21-224,0 0-705,0 0-1378,19-21-1568</inkml:trace>
  <inkml:trace contextRef="#ctx0" brushRef="#br0" timeOffset="52">22362 9772 11146,'0'-20'2274,"0"0"-768,21 20 1408,-21 0-1472,19 0-417,1 0-449,-1 0-223,2 20-417,18-20-33,-19 0-1280,40 20-2402,-22-20-5798</inkml:trace>
  <inkml:trace contextRef="#ctx0" brushRef="#br0" timeOffset="53">23137 9672 10441,'19'-20'769,"-19"1"2466,0 19-544,0 0-1250,0 19-320,-19 1 128,19 1-384,-19 18-160,-3-19-225,3 0 129,-1 19-417,20-20-96,-19 22 96,19-21-192,0 0-480,0-1-321,0 2-544,0-21-609,0 0-705,19 0-608</inkml:trace>
  <inkml:trace contextRef="#ctx0" brushRef="#br0" timeOffset="54">23414 9772 9096,'60'-20'3620,"-41"0"-2756,-19-1 1635,0 21-545,0-18-609,0 18-576,-19 0-33,0 0 129,-22 18-96,22-18 64,-22 41-193,2-21-31,-2 0-609,22-1 32,19 0-64,0 2 32,19-21 0,-19 20-96,22-20-225,-3 0-319,1 0-129,20-20 225,-20 20 159,18-21 65,-16 21 320,-3-19-64,0 0 32,-19-1 64,20 0-160,-20 0 320,0 20 352,0-21-63,0 21-289,0 0 224,0 21-95,-20-21 351,1 40-191,0-20-1,-3-1-127,3 21-385,0-20 64,19 0-96,-20 19-225,20-18-544,0-2-704,20-19-1121,-20 20-2211</inkml:trace>
  <inkml:trace contextRef="#ctx0" brushRef="#br0" timeOffset="55">23871 10011 10986,'0'-21'993,"0"1"448,0 1 737,0-2-768,0 2-65,20-21-544,-1 20-161,22-1 97,-22 2 0,20 0 63,2 19-383,-22 0-1,0 0-63,3 0 63,-3 19 128,-19 0-319,0 22 287,0-21-224,-19 19-63,-22-18-129,22-2 64,-22 1 128,22-20-192,-1 21-256,-19-21 128,18 0-352,2-21-545,19 21-897,-20 0-736,20-20-1859</inkml:trace>
  <inkml:trace contextRef="#ctx0" brushRef="#br0" timeOffset="56">24247 9792 12331,'22'-20'256,"-22"20"2499,19-20-801,-19 20-321,19 0-351,1-20-225,1 20-545,-2 0 97,20 0-161,2-21 97,-2 21-385,1 0 224,-20 21-320,20-21 128,-20 20-63,-20-20 159,19 40 32,-19-21-64,-19 0 33,-1 22 63,-1-1-384,2-21 288,-1 21-384,-20-20 128,20 1 96,1-1-736,0-2-33,19 3-352,-22-2-801,22-19-576,0 0-545,0 21-512</inkml:trace>
  <inkml:trace contextRef="#ctx0" brushRef="#br0" timeOffset="57">24387 9951 15598,'0'0'32,"19"-21"2659,-19 21-577,22 0-929,-3 0-384,20 0-321,1 0-31,-1 0-513,2 21 96,19-21-353,-2 19-1761,-17-19-2882</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139.80444" units="1/in"/>
          <inkml:channelProperty channel="Y" name="resolution" value="4978.27393" units="1/in"/>
          <inkml:channelProperty channel="F" name="resolution" value="0" units="1/dev"/>
        </inkml:channelProperties>
      </inkml:inkSource>
      <inkml:timestamp xml:id="ts0" timeString="2015-08-24T04:36:29.748"/>
    </inkml:context>
    <inkml:brush xml:id="br0">
      <inkml:brushProperty name="width" value="0.05292" units="cm"/>
      <inkml:brushProperty name="height" value="0.05292" units="cm"/>
      <inkml:brushProperty name="color" value="#0000FF"/>
    </inkml:brush>
  </inkml:definitions>
  <inkml:trace contextRef="#ctx0" brushRef="#br0">6283 4965 6053,'21'0'1794,"-21"0"-449,0 0-96,0 20 65,-21-1-65,21 1-192,0 20-192,-20 0-97,1 20-127,19-20-257,-19 19-63,-3 1-225,22-1 0,-19 0 0,19 1-32,-19-19-32,19-2 0,-20-19 32,20-1-224,0 2-353,0-21-479,0 0-482,0 0-672,20-21-1153</inkml:trace>
  <inkml:trace contextRef="#ctx0" brushRef="#br0" timeOffset="1">6263 5024 6117,'0'0'32,"0"0"-96,0 0 224,20 0 257,1-20 1216,-2 20-351,1 0-770,-1 0 353,3 0 32,16-19-353,-18 19-159,20 0 31,-1 0 0,2 0-95,-2 0 31,1 0-32,20 0-63,-2 0 31,3 0-32,-1 0-32,-2 0-32,2 0 33,19 0-33,1 0-64,-20 0 0,19 0 32,1-20-64,-1 20 97,1 0-97,-1 0 0,1 0 0,18 0-32,-18 0 32,-1 0-32,20 0 0,-19-20 32,18 20-64,1 0 160,2-20-608,-2 20 736,-20 0-160,20-20-31,0 20-33,2 0 0,-2 0-32,-1 0 0,1 0 0,0 0-32,2 0 32,-2 0-64,0 0 32,-1-20 0,1 20 0,2 0 0,-2 0 0,0 0 0,-1 0-96,3 0 224,-2 0-128,0 0 0,19-20-64,-17 20 96,-2 0 65,19 0-33,-17 0-192,17 0 192,-19-19 64,0 19-96,21 0-160,-21 0 160,-1-20-32,23 20-32,-23 0 64,21-21-64,-19 21 64,19-19 96,-21 19-192,3-20-64,-2 20 192,0 0-96,19-20-64,-17 20 256,-2 0-384,0-19 224,-1 19 0,3 0-32,-2-20 0,0 20 96,-20 0-32,20-21-128,0 21 64,2 0 160,-2-19-192,-1 19-96,1 0 320,0-20-352,2 20 192,-22 0-32,20 0 64,0-20 0,0 20-64,-20-20-96,20 20 192,2 0-192,-2 0 288,0-19-320,-1 19 96,-18 0 64,19-21-64,1 21 224,-20 0-320,19-19 128,0 19 0,-1 0 0,3-20 0,-21 20 0,18 0 128,-18 0-224,-1-20 96,1 20 32,-1 0 97,1-20-97,-1 20-161,1 0 129,-22-20 97,21 20-194,-19 0 290,0-20-322,-2 20 162,-17 0-33,-2 0 128,2-19-160,-22 19 0,0 0 96,-19 0-96,22 0 32,-22 0 96,0 0 64,0 0-128,0 0-224,0 0 96,0 0-97,0 0 1,0 0 352,0 19-288,0-19 160,0 0 96,0 20-320,0 0 192,0-20 96,0 20-192,0 0 96,0 0-32,-22 20-32,22-21 96,0 21-32,0-20-32,0 20 32,0-1 96,0-19-160,0 19-32,0 2 256,0-2-288,0 1 96,0 0 320,22-20-512,-22 19 0,0 1 480,0-20-192,0 19-96,0 2 0,19-22 96,-19 21-160,0 0 160,0-20-224,0 20 256,19-21-384,-19 21 320,0-20 192,20 1-256,-20-3-160,0 2 480,0 1-224,0-21-64,0 19 0,21-19-96,-21 0-128,0 0 512,0 0-64,0 0-127,0 0 255,0 0-96,-21 0-160,21 0-192,0 0 64,-20-19 128,20 19-448,-19 0 320,0-21 416,19 21-800,-41 0 416,22 0-32,-1 0 32,-20-20-32,1 20 448,-2 0-448,-19 0 32,21 0-160,-21 0 128,2 0 32,-2 0 0,0 0 160,0 20-512,-20-20 544,1 0-384,21 0 224,-22 0-64,1 0 416,-1 21-768,1-21 416,-20 0 224,-2 0-128,22 0-512,-20 0 768,20 0-512,-20 19 224,19-19-416,-19 0 640,20 0-640,-20 0 352,-2 0-32,3 0 0,-1 0 192,0 0-64,-2 0-480,2 0 384,0 0-32,1 20 320,-1-20-448,-21 0 128,21 0 0,0 0-192,-21 0 384,21 0-416,-19 21 256,17-21 160,-17 0 0,19 0-608,-21 18 640,2-18-416,19 0 576,-21 0-800,1 0 448,-1 0-32,2 21 0,19-21 192,-21 0-384,2 0 512,-2 20-256,1-20-480,-1 0 800,2 0-800,19 19 608,-21-19 0,21 0-192,-21 0-32,2 21-160,0-21 192,-2 0 0,1 18 0,19-18 192,-19 20-192,21-20-384,-23 0 736,23 21-736,-21-21 416,19 20 320,-19-20-512,21 19-64,-3-19 256,-17 0 320,19 21-416,0-21-256,-2 19 320,-17-19-32,19 0 224,0 20-352,-2-20 480,3 0-480,-1 20-32,0-20 192,19 0 256,-20 0-160,20 20-480,-19-20 768,20 0-768,-20 0 384,20 0 0,-1 0 0,1 0 0,-1 0 384,1 0-448,-1 0-256,1 0 320,0 0 192,-1 0-384,1 0 384,-1 0-384,1 0 384,-20 0-384,19 0 480,1 0-320,-20 21-32,20-21 64,-20 0-192,19 0 384,-18 0 0,18 0-544,1 0 704,-1 0-672,1 19 352,19-19 224,0 0-288,21 0-481,-2 0-896,22 0-929,-1-19-1217</inkml:trace>
  <inkml:trace contextRef="#ctx0" brushRef="#br0" timeOffset="2">7217 5045 6117,'19'0'481,"-19"0"384,0 0 896,0 39-480,0-19-224,0 19-32,0 1-32,0 19-320,0 22-32,-19-22-161,19 20-32,-20 2-223,-1-3-33,2 2 0,-1-1-128,1-39 64,19 1-128,0-3 96,0-18-128,0 0-576,19-20-673,-19 0-545,20 0-865</inkml:trace>
  <inkml:trace contextRef="#ctx0" brushRef="#br0" timeOffset="3">8250 5004 7847,'0'20'-64,"0"1"1377,0 18 321,-22 0 223,22 21-607,-19-20-450,19 39 161,-19-20-320,-1 21-321,20-20-160,-21-1 65,21 1-161,-19-1 64,19-18-32,0-22-96,0 21-96,0-20-289,19-20-511,-19 20-546,21-20-928,-21 0-3075</inkml:trace>
  <inkml:trace contextRef="#ctx0" brushRef="#br0" timeOffset="4">9321 5024 7174,'0'0'769,"0"0"-673,0 0 1217,0 21 577,0 18-128,-21-19-545,21 40-288,-19-20 128,19 19-288,-20 1-129,20 19-287,-19-20-193,19 1-64,-21-21-64,21 21 32,0-21-32,0 2 0,0-21-545,0-1-768,21-19-352,-2 0-770,1 0-2850</inkml:trace>
  <inkml:trace contextRef="#ctx0" brushRef="#br0" timeOffset="5">10750 4905 6886,'-20'20'0,"20"0"1377,0 0 930,-19 19-354,19 2-159,-21-2-769,21 20-224,-20 2-32,1-2-321,-1 1-256,-1-1-32,21 0-32,-19-18-96,19-2 32,-20 0-64,20 2-64,0-22-352,0 2-705,0-3-449,20-18-1216</inkml:trace>
  <inkml:trace contextRef="#ctx0" brushRef="#br0" timeOffset="6">12219 4905 7527,'0'0'832,"0"20"-703,0-20 960,-20 40 416,20-20 545,-19 19-961,-2 21-384,1-21 95,1 21-159,-1-1-321,-1 1-224,2-1 33,19-18-65,-20-2-96,20 2 32,0-2-481,0-18-640,0-21-705,20 18-1537</inkml:trace>
  <inkml:trace contextRef="#ctx0" brushRef="#br0" timeOffset="7">13608 4766 9128,'0'0'545,"0"0"-257,0 20 481,-19-1 928,19 22 33,-20 18-609,-1-19-288,2 19 192,-1 1-769,1-1-96,-2 1-96,1-1 64,1 1 0,-1-20-96,-1 0-96,2 1-384,19-23-865,0 2-673,0 1-1666</inkml:trace>
  <inkml:trace contextRef="#ctx0" brushRef="#br0" timeOffset="8">14938 4746 7302,'-20'40'769,"20"0"897,-19-1 288,19 1-353,-20 20-640,-1-1 192,2-19-737,-1 19-95,1 1-129,-2-1-160,1 1 32,1-1-320,19-38-129,0 20-607,0-23-866,19-18-1794</inkml:trace>
  <inkml:trace contextRef="#ctx0" brushRef="#br0" timeOffset="9">16050 4627 7911,'0'0'384,"0"20"-223,0 0 1376,0 20 289,-19 19 63,19 1-575,-20-1-417,-1 1 31,-18 19-159,20-19-577,-3-1-31,3 21-97,0-20 32,-1-1-96,20-19 32,0-20-160,0 19-801,0-39-641,20 20-640,-1-20-4869</inkml:trace>
  <inkml:trace contextRef="#ctx0" brushRef="#br0" timeOffset="10">10374 7666 11274,'0'0'673,"0"0"-129,19 0 802,0 20-65,20-20 320,2 0-608,19 0-384,-2 0 224,2 0-129,20 0-383,-20 0-193,0 0-160,-2 0 224,2 0-480,0 0-97,-21 0-416,-18 0-704,18 0-353,-39 0-352,0 0-1537</inkml:trace>
  <inkml:trace contextRef="#ctx0" brushRef="#br0" timeOffset="11">10909 7547 10441,'0'0'673,"0"0"-289,-20 20 225,20-20 480,-19 20 448,19 0-544,-21 19-192,1 1-96,1 0-129,-1 19-255,-20-19-161,20 20-64,1-21-64,-2 1-128,1 0-385,20 0-415,0-21-482,0-19-768,0 20-2851</inkml:trace>
  <inkml:trace contextRef="#ctx0" brushRef="#br0" timeOffset="12">10730 7448 7431,'-60'0'1409,"21"0"64,-21 0-192,20 20 385,-18 19-513,-3 1 160,1 0 1,22 19-418,-22 1-127,-1 0-192,23 19-161,18-19-288,-1 19 129,21-19-129,41-1-192,-3-19 160,23 0-32,18-21 0,0 2 128,1-21-416,38-21 64,-17 2 64,-2-1 192,19-20-128,-17 0-129,-22-19 258,-1-1-226,-38 1 258,-1-1-322,-18-19 289,-1-1 33,-40 21-258,20-1 129,-40 0 32,-20 1-32,2 39 65,-22-20 127,1 21-288,-1 19 256,1-21-320,19 21 160,-20 0-1057,41 0-1186,-1 21-1280</inkml:trace>
  <inkml:trace contextRef="#ctx0" brushRef="#br0" timeOffset="13">14184 5720 6534,'-20'0'1217,"1"0"448,-2 19-832,1-19-192,1 21-1,-1-21-127,-1 19 31,2-19-159,-20 20-33,20 0 32,-3-20-159,-16 20-1,-3 1 0,21-21-96,-18 19-32,-22 0 32,19 1-128,2 0 65,-21 1-98,21-1 98,-21 19-65,0-19 64,0-1-64,21 22 32,-21-23-96,2 23 128,-2-21-64,0 18 0,-19 3 0,18-21 0,3 20 32,-2-20 0,0 19-32,21-19 32,-21 20-32,0-1 32,0-19 0,21 21-64,-21-22 64,22 20 0,-22-18-32,21-1 32,-21 19-64,19-19 32,-17 0 0,17 0 32,2 0-64,-21 0 32,20-1 32,1 1-64,-2 20 96,2-20-128,20 0 96,-22-1 0,3-19 0,-3 40-128,22-19 160,-20-21-64,17 19 0,-16 1 32,-3-1-64,22 2 64,-20-1-32,-2 0-32,2-1 128,18 1-160,-18 0 64,20 0 0,-22 20 0,22-21 0,-22 1 64,22 0-128,-1 0 128,-20 0-64,20-20 0,1 20 32,0-1-32,-1 2 0,-1-21 0,1 19 32,20-19-32,-19 0-64,19 0 0,0 0-32,0 0-96,19-19-97,-19-2 1,20 2-64,1-1-161,-1 0-191,18-20 351,-18 20 257,1 1 32,-21-1 32,0 20 32,0-20 160,0 20 32,0 0 129,0 0-193,-21 20 96,1 0 32,1-1 97,0 1 95,-1 20-32,-21-20 65,22 0 63,0 20 1,-3-40-225,22 19-224,0-19-96,0 20 128,22-20 1,-3 0 31,20 0-128,2-20-32,-3 20-128,3 0-353,-2-19-544,1 19-768,-20 0-1186</inkml:trace>
  <inkml:trace contextRef="#ctx0" brushRef="#br0" timeOffset="14">9996 5860 6566,'0'0'1377,"0"0"-736,0 0 416,0 0 32,0 19-417,0 0 1,0-19-129,19 20-95,-19 0-33,0 1-127,0-1 63,20-2 32,-20 23-63,0-22-161,21 2 0,-21 17 64,0-17-96,19-1 0,-19 20-64,20-22 32,-20 3-64,19-1 33,-19 21 63,21-22-64,-21 1 64,20-1 0,-20 21-96,19-19 32,-19-2 32,19 1-96,-19-1 96,22 1 32,-22 1 0,0 18-31,19-19 31,-19-1-96,20 2 32,-20-1 32,0 0-32,19 19-32,-19-19-64,0 0 96,21 0 0,-21 0-32,0-20-32,20 39 64,-20-39-64,0 20 32,19 0 64,-19 0-96,0 0 96,19 20 32,-19-21-95,0 2-33,0-2 32,0 20 32,22-18 64,-22-1-128,0 0 0,19-1-32,-19 1 96,0 0-64,19 0 0,-19 0 32,0 0 0,20-1 0,-20 1-32,0 0 0,19 0 0,-19 0 64,0 0-32,22-1-96,-22 2 64,0-2 32,19 1 0,-19-20-32,0 20 0,0 0 0,0 0 32,19-20 0,-19 20 0,0-20-32,0 0 0,0 19-32,0-19 32,0 0-64,0 0 160,0 0-96,0 0 0,-19-19 0,19 19 32,-19 0-32,19-20 0,-22 20-32,3-20 64,19 20-32,-20-20 32,1 20 0,0-20-32,-3 20 96,22-20-224,-19 20 160,19 0 160,-19-19 65,19 19-193,0 0-96,0 0 160,0 0-320,0 0 224,19 19 32,-19-19 192,19 20-384,-19-20 288,22 20-96,-3-20-32,0 0 96,1 0 128,-1 0-352,3 0 224,-22 0 97,19 0-193,-19-20-128,19 0 224,-19 20-64,20-19-160,-20-2-193,0 21-63,21-19-353,-21-1-320,19 20-544,-19-20-513,20 20-3043</inkml:trace>
  <inkml:trace contextRef="#ctx0" brushRef="#br0" timeOffset="15">7672 5997 5893,'0'0'609,"0"0"800,0 0-640,0 0 256,0 0 160,0 21-320,0-21-225,22 20 97,-22-20 32,19 19-225,0 2-31,1-1-33,1-2-192,-2 3 1,1-1-97,-1 0 0,2 0-32,-1-2-32,19 3 32,-18-1-95,18 0 63,-20 1-32,22-2 32,-22 1-64,22-1 32,-22 1 0,20-20 32,2 20-64,-3 1 32,3-2-64,-21 1 64,18-1-96,-16 1 33,16 1-1,-18-1 64,1-1-64,18 1 0,-20-1 0,2 2-32,18-1 32,-19 0 64,20-1-64,-20 1 32,20 0 64,-20 0-160,19 0 64,-18 0 32,-2-1-64,1 1 32,20 0 32,-20-20 32,-1 20-96,0 0 32,22 0-64,-21-1 64,-1 2 0,22-2 129,-22 2-1,0-2-128,22 1 64,-22-1-96,1 2-96,-1-1 384,22 0-448,-22-1 416,1-19-256,1 20 0,18 0 32,-20 0-64,2-20 96,-1 20-224,-1 0 224,1-20 160,1 19-96,-2 1-256,1-20 128,-1 20 0,-19-20 0,21 20 64,-1 0-32,-1-20-32,0 20 96,-19-20-32,22 19-224,-3-19 224,1 21 65,-20-21-194,19 19 1,2 1 193,-21-20-226,20 20 226,-1-20-258,0 20 129,-19 0 32,20-20-32,1 20-32,-21-20 193,19 19-258,1-19 97,-20 0 0,19 20-32,3-20 32,-22 20 161,19-20-257,0 20 63,-19-20 1,20 0 97,-20 20-98,0-20 194,21 0-193,-21 20-64,19-20 96,-19 0 128,0 20-289,20-20 161,-20 0 0,19 0-32,2 19 225,-21-19-354,20 0 290,-20 20-290,0-20 161,19 0 0,-19 0-32,20 20 32,-20-20 129,0 0-322,0 0 161,0 0 32,21 0 96,-21 0-256,0 0 128,0 0 32,0 0 0,0 0 96,0 0 97,0 0-226,0 0-127,-21-20 224,21 20-96,0 0 193,0-20-322,-20 1 193,20 19 97,-19-20-129,19 0-129,0 20 129,-20-20 161,20 0-290,0 20 129,-21-20 0,21 20 64,0 0-31,0 0-1,0 0-64,0 0-65,0 0 33,0 0 32,21 20 96,-21-20-96,20 20 96,-1 0 65,1 0-290,1 0 193,-2 19 97,1-19-97,-1 0 0,-19 20-193,21-20 161,-21-20 65,0 19 95,0 1-256,0-20 320,0 0-192,-21 0 96,2 0 32,-1 0 0,1 0 64,-2-20-416,1 20 160,-19 0-160,18 0-481,2 0-1152,19 0-1058</inkml:trace>
  <inkml:trace contextRef="#ctx0" brushRef="#br0" timeOffset="16">10056 8103 5829,'0'0'2114,"0"0"-320,0 0-641,0 0-128,0-20-32,0 20-160,0 0-161,0 0 33,0 0-129,0 0-95,0 0-129,-21 0-96,21 0 1,0 0-33,-20-20 32,1 20 32,19 0-95,-20 0-1,-1 0-96,2 0 64,-20 0 0,18 0-64,-18 0 0,-2-19-128,2 19 160,-1 0-128,-18 0 0,17 0 32,-17 0 32,-2 0-31,0 0 95,-20 0-224,1 0 128,-1 19 96,1-19-224,-20 0 96,0 0 32,20 0 96,-20 20-96,-2-20-160,2 0 160,0 0-32,1 20 32,-1-20 128,-21 0-256,21 0 96,0 0 0,-21 0 32,21 0 64,0 0-224,-21 0 320,21 0-288,-19 0 192,17 0-96,-17 0-128,19 0 160,-2 0 32,2-20-32,20 20-32,-20 0 96,0 0 0,1 0-256,-3-20 320,-17 20-256,19 0 96,19 0 192,-19 0-192,-1 0-96,1-19 64,19 19 64,-18 0 96,-1 0-256,0 0 96,-2 0 32,22 0 32,-20 0 0,19 0 96,-18 0-224,18 0 128,1 0-64,-1 0 0,1 0 192,-1 0-160,20 0-96,-19 0 160,21 19-32,-3-19-96,1 0 160,22 0-192,-3 0 128,2 0-32,-2 0 96,22-19 0,0 19-160,-1 0 289,-1 0-321,21-20 128,0 20 0,0-20 160,0 0-320,0 20 160,0-20-32,0 0 0,0-19 32,21 19 0,-21-20 128,0 20-320,20-20 192,-20 1 128,0-1-288,19-20 160,-19 21 192,0-1-384,0 0 224,19-19 32,-19-1-128,0 0 96,0 21 128,0-21-320,0 1 128,0-1 32,0 1-32,0-1 0,-19 0 160,19 1-128,0-1-192,0 1 160,0-1 32,-19-19 64,19 19-352,-20 1 256,20-1 192,0 0-192,-21 1 0,21-1 160,-19-1-320,19 3 0,-20-1 352,20-1-128,0 1 32,-19 18-416,19-18 480,0 19 32,-21-20-512,21 20 512,0-20-384,-20 22 448,20 17-256,0-18 32,-19 18 65,19-18-65,0 19-385,0 20 577,0-19-192,0-2-352,0 21 512,0 0-160,0 0-256,0 0-320,0 0 384,19 0 63,1 0 386,1 0-385,-2 0 192,1 0-256,-1 21 256,22-21-128,-3 0 0,-18 0 0,21 0-193,19 0 450,-22 0-225,3 0 0,17 0 0,-17 0 160,19 0-128,-2 0-32,2 0 32,-19 0-160,17 0 192,2 0-64,-19 0-257,17-21 578,2 21-610,-21 0 289,21 0 33,0 0-33,0-20 0,-21 20 384,21 0-416,0 0 64,-2 0-32,2-18 0,-19 18-288,17 0 608,2 0-384,-21 0 192,21 0-224,-19-21-96,17 21 192,-18 0 32,21 0-32,-23 0 0,22 0 256,-21 0-192,2-20-352,-2 20 640,-18 0-352,18 0 0,-20 0 0,2 0-128,-1 0 256,-20 0-64,19 0-256,-19 0 96,0 0 320,0 0 160,0-21-191,0 21-65,-19 0-64,19-19 256,-20 19-288,-1-19-384,2 19 704,-1-21-448,1 21-288,-22-19 256,22-1 288,-22 20-64,22 0-128,-1 0-256,1-21 480,19 21-64,-21 0-513,21 0 642,0 0-289,0 0-193,0 0-223,21 0 384,-21 0-96,19 21-32,1-21 224,20 0 256,-20 20-448,-1-20 256,1 19-320,1 2-1,-21-21 546,19 19-449,-19 0 288,0-19-96,-19 21-224,19-1 512,-21-20-128,-18 21-512,19-21 672,-1 18-416,-18 2 0,-1-20 32,20 21-576,1-21-33,0 19-1729,-3-19-1089</inkml:trace>
  <inkml:trace contextRef="#ctx0" brushRef="#br0" timeOffset="17">17162 4985 6790,'0'0'1057,"0"0"160,0 0-448,20 0-65,-20 0-31,19 0 96,0 0 288,22 0-96,-2 0-32,21 0-65,19 0 97,20 0-288,0 0-128,21 0-65,-2 0-128,3 19 193,18-19 31,-21 0-448,22 0 321,-3-19 31,3 19-255,19 0-257,-20 0 96,-1-20-32,-18 20 32,-2 0-32,3-20 160,-3 20-224,2 0 64,-21 0-352,0-20 1056,-1 20-1344,3-20 1152,-21 20-448,-22 0-256,2 0 192,0-20 160,-2 20-352,-17 0 320,-3 0-320,3 0 160,-21 0 96,-20 0-32,19 0-288,-19 0 384,0 0-192,0 0 128,0 0 97,0 0-33,0 0-64,-19 0-32,-1 0-128,1 0 96,-3-20-64,-16 20 256,-3-19-448,2 19 352,1-20-288,-3 20 32,2 0 128,-2-21 96,3 21-288,16 0 95,22 0 65,0 0-160,0 0-32,0 0 0,22 0 352,-3 0-256,41 21 352,-21-21-384,21 20 256,-21-20-256,21 19 128,-22-19 160,3 20-256,-2-20 128,-18 20 64,-21-20-64,20 20-128,-20-20 0,-20 20 128,20-20 256,-40 20-160,20-20 32,-21 0-256,3 20 160,18-20-224,-1 0 160,2 19 320,-1-19-544,1 20-1121,0-20-770,19 21-1120</inkml:trace>
  <inkml:trace contextRef="#ctx0" brushRef="#br0" timeOffset="18">16784 6614 12395,'0'0'321,"-19"0"-514,19 0 354,-19 20-97,-22 0 608,22-1 193,-22 1-288,2 0-1,-2 0 33,3 0-417,38 0-160,-20-20-32,20 19-32,20-19 32,-1 20 0,0-20 32,3 20-64,16 20 64,-18-20 32,1-1-64,-21 2 0,20-2 96,-20 2 320,-20-2 97,-1-19 63,1 20 1,-18-1-481,-3-19 321,2 0-353,-1 0 0,1 0-192,17 0 224,3 0-641,19 0-384,19 0-993,-19 0-256,41-19-1505</inkml:trace>
  <inkml:trace contextRef="#ctx0" brushRef="#br0" timeOffset="19">16765 6911 10025,'-19'0'192,"19"0"1218,0 0-994,0 0 160,0 0 257,19 0-384,0 0-225,1 0-64,20 0-128,-20-19-64,19 19 32,-18-20 32,-2 0-96,1 20 32,-20-20 96,0 0-32,-20 20 0,20-20-32,-40 20 64,20 0 288,1 0 321,-20 20 160,-2 0-64,22 0-1,-22 0-31,3 0 32,18 20-609,-1-21 481,21 2-449,0-2-128,21-19-160,-1 20 128,18-20-353,-16 0 33,16 0-1281,3 0-481,17 0-865</inkml:trace>
  <inkml:trace contextRef="#ctx0" brushRef="#br0" timeOffset="20">17042 6911 11723,'-19'21'160,"-1"-21"320,20 19-159,20-19-33,-20 0 416,19 0-319,22 0-321,-22-19 0,20 19-32,2-21 0,-22 21-32,22-19-32,-22 19 32,-19-20 0,19 0 0,-19 20 64,0-20-64,-19 20 128,0-20-64,-3 20 289,-16 0 255,18 20 97,-20 0 64,20 0-129,-21 0 129,22-1-193,0 2-415,-1-2-97,20 2 32,0-2-128,0 1-32,20-20-833,-1 0-737,22 19-544,-22-19-1698</inkml:trace>
  <inkml:trace contextRef="#ctx0" brushRef="#br0" timeOffset="21">17459 6872 9064,'-39'20'1473,"20"-1"-640,-3 2 1089,-16-2-897,18 2 705,-1-2-321,1 1-640,1-1-417,19 2-224,0-1-224,0-20 256,19 0-64,22 0-192,-21-20-64,18-1-224,3 2-193,-2-20 129,1-1 192,-20 0 224,19 0-129,1 0 33,-20-19-256,20 19-129,-20-19 1,-1 19 352,1 0 256,-20 40 192,0-20 609,0 20 96,-20 20-385,1-1 161,-22 22-192,22-2 320,-20 1-673,-2 0 513,2-1-705,20 21 320,-2-20-512,21 0 512,0-21-576,0 21-32,0-40-193,21 20-640,-2-20-544,1 19-225,19-19-320,-18-19-2915</inkml:trace>
  <inkml:trace contextRef="#ctx0" brushRef="#br0" timeOffset="22">17777 6832 14125,'-20'0'480,"20"0"-255,20 0 767,-1 0-671,22 0 480,-3-20-481,3 20-160,19 0-160,-21 0-32,2-20-481,-3 20-1024,-18 0-481,1 20-3075</inkml:trace>
  <inkml:trace contextRef="#ctx0" brushRef="#br0" timeOffset="23">17875 6892 12908,'-58'19'897,"37"2"63,21-21 194,0 0-802,21 0 481,-1 0-513,18 0-288,22 0-448,1-21-1698,-1 21-2146</inkml:trace>
  <inkml:trace contextRef="#ctx0" brushRef="#br0" timeOffset="24">18730 6812 13516,'-19'20'513,"-3"0"-321,22 0 609,-19 0-289,19-1 481,-19 21-576,19-19-385,19-2-64,0 1-1057,3-1-2018</inkml:trace>
  <inkml:trace contextRef="#ctx0" brushRef="#br0" timeOffset="25">18908 6733 13420,'-60'-79'1666,"41"59"-1442,0-21 192,19 22-384,0-1-32,0 20-96,0-19-544,0 19-738,0 19-992,0-19-2370</inkml:trace>
  <inkml:trace contextRef="#ctx0" brushRef="#br0" timeOffset="26">19007 6753 13420,'-19'20'64,"19"-20"1890,0 19-929,0 1 160,-20 0-352,20 0-192,-19-20-449,19 20 64,-21 0-288,21-1-224,21-19-129,-21 0-31,19 0 0,1 0 159,19-19 65,-18 19-64,18-20 128,1 0 128,-20 0-64,18 20 64,-16-20 160,-22 20 64,19 0 225,-19 20 127,0 0-31,0 0-193,0 0-288,-19-1 32,19 2-32,0-2-96,-22 2-256,22-21-641,0 19-993,22-19-1025</inkml:trace>
  <inkml:trace contextRef="#ctx0" brushRef="#br0" timeOffset="27">19404 6872 14093,'-38'39'64,"16"-18"1185,22 19-608,0-21-513,0 1-128,0-1-320,22 2-1186,-3-1-2722</inkml:trace>
  <inkml:trace contextRef="#ctx0" brushRef="#br0" timeOffset="28">19604 6753 14765,'-21'-20'65,"1"20"1664,20-20-1569,0 20-96,0 0-320,0 0-1057,20 20-417,-20-20-2626</inkml:trace>
  <inkml:trace contextRef="#ctx0" brushRef="#br0" timeOffset="29">19980 6474 13708,'0'0'609,"0"0"1217,0 20-449,0 1-288,-19 18 481,-22 0-513,22 22-545,-20-22 161,-2 21-449,22-21-96,-1 21-160,20-20 0,0 0 32,0-21-256,20 2-225,-1-2-512,0 1-993,22-20-736,-21 0-737</inkml:trace>
  <inkml:trace contextRef="#ctx0" brushRef="#br0" timeOffset="30">19742 6713 16623,'-58'0'577,"36"0"928,22 0-832,0 0-545,22 0-224,-3 0 352,20 0-192,1 0-640,-1 20-1955,21-20-1184</inkml:trace>
  <inkml:trace contextRef="#ctx0" brushRef="#br0" timeOffset="31">20040 7051 21364,'0'0'-481,"0"0"97,19 0-417,1 0-1569,1 0-449</inkml:trace>
  <inkml:trace contextRef="#ctx0" brushRef="#br0" timeOffset="32">20714 6832 16239,'41'-40'0,"-41"40"288,20 0 449,-1 0-65,-19 0 193,0 20 224,0 0-288,0 20-352,0-20-33,19-1-64,-19 2-352,0-2 128,0 2 65,22-21 31,-22 0 416,19-21-447,20 2-33,-18-2-64,-2 2-64,20-1 192,-17-20-416,-3 20 96,0 0-321,1 1-383,1-1-225,-2 20-833,20 0-448,-19 0-289,1 0-1633</inkml:trace>
  <inkml:trace contextRef="#ctx0" brushRef="#br0" timeOffset="33">21410 6832 11178,'-21'-20'705,"2"20"320,-1 0 288,1 0-480,-3 0 736,3 0-31,-20 20-385,18 0-64,2 0-288,-1 0-545,1-1-160,19-19-192,0 21 192,19-2-256,1-19-64,20 0-577,-20 0-320,18-19 128,3 19 160,-21-21 288,-1 2 193,2-1 288,-21 20 96,20-20 96,-20 20 321,0 0 415,0 0-383,-20 20-225,20-20 0,0 20 33,-21-1-257,21 2-32,0-21-64,0 19-705,21 2-961,-21-21-832,0 0-5093</inkml:trace>
  <inkml:trace contextRef="#ctx0" brushRef="#br0" timeOffset="34">21807 6474 18609,'20'20'-416,"-20"1"512,0-1 224,-20 19 353,20 1 480,-21 0-352,-18 19-321,20-19-64,-22 19-255,3-19-290,16 0 290,3 0-482,19 0-127,-20-21-993,20 1-834,0-20-543,20 0-2179</inkml:trace>
  <inkml:trace contextRef="#ctx0" brushRef="#br0" timeOffset="35">21846 6773 16431,'-19'39'609,"-1"-19"-609,-1 0 864,21 20 65,-19-21 321,19 2-770,0-2-224,19 2 0,-19-2-31,21-19 95,18 0-64,0-19 0,2-2-224,-3 2-160,-16-2-96,17-18-128,-20 19-193,2 0-864,-1-20-577,-20 21-704,19 19-2820</inkml:trace>
  <inkml:trace contextRef="#ctx0" brushRef="#br0" timeOffset="36">22145 6932 12684,'19'0'0,"-19"0"64,19 0 160,22 0 96,-21-21 641,18 21-288,-16 0-321,-3-19 96,0 19-95,1-20-1,1 0 161,-21 0-33,0 20-64,0-20 97,0 0 160,-21 20-129,1 0-352,1 0 161,0 0 95,-22 0 257,2 20 63,18 0 193,1 0-64,20 20-416,0-21-193,0 2-32,41-2 0,17 2-320,2-2-384,20 1-449,-1-20-1313,1 19-1474,-20 2-1280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6661" tIns="48331" rIns="96661" bIns="48331" rtlCol="0"/>
          <a:lstStyle>
            <a:lvl1pPr algn="r">
              <a:defRPr sz="1300"/>
            </a:lvl1pPr>
          </a:lstStyle>
          <a:p>
            <a:fld id="{24AE3314-9DCB-49FD-B20E-AFE426E32EF5}" type="datetimeFigureOut">
              <a:rPr lang="en-US" smtClean="0"/>
              <a:pPr/>
              <a:t>9/24/2020</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6661" tIns="48331" rIns="96661" bIns="48331" rtlCol="0" anchor="b"/>
          <a:lstStyle>
            <a:lvl1pPr algn="r">
              <a:defRPr sz="1300"/>
            </a:lvl1pPr>
          </a:lstStyle>
          <a:p>
            <a:fld id="{FD506D70-4FDC-464B-81DF-79C5C4B28E23}" type="slidenum">
              <a:rPr lang="en-US" smtClean="0"/>
              <a:pPr/>
              <a:t>‹#›</a:t>
            </a:fld>
            <a:endParaRPr lang="en-US"/>
          </a:p>
        </p:txBody>
      </p:sp>
    </p:spTree>
    <p:extLst>
      <p:ext uri="{BB962C8B-B14F-4D97-AF65-F5344CB8AC3E}">
        <p14:creationId xmlns:p14="http://schemas.microsoft.com/office/powerpoint/2010/main" val="3524573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ando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Random_see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D506D70-4FDC-464B-81DF-79C5C4B28E23}" type="slidenum">
              <a:rPr lang="en-US" smtClean="0"/>
              <a:pPr/>
              <a:t>1</a:t>
            </a:fld>
            <a:endParaRPr lang="en-US"/>
          </a:p>
        </p:txBody>
      </p:sp>
    </p:spTree>
    <p:extLst>
      <p:ext uri="{BB962C8B-B14F-4D97-AF65-F5344CB8AC3E}">
        <p14:creationId xmlns:p14="http://schemas.microsoft.com/office/powerpoint/2010/main" val="314825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ym typeface="Symbol" pitchFamily="18" charset="2"/>
              </a:rPr>
              <a:t>C</a:t>
            </a:r>
            <a:r>
              <a:rPr lang="en-US" baseline="-25000" dirty="0" smtClean="0">
                <a:sym typeface="Symbol" pitchFamily="18" charset="2"/>
              </a:rPr>
              <a:t>1 </a:t>
            </a:r>
            <a:r>
              <a:rPr lang="en-US" dirty="0" smtClean="0">
                <a:sym typeface="Symbol" pitchFamily="18" charset="2"/>
              </a:rPr>
              <a:t>   C</a:t>
            </a:r>
            <a:r>
              <a:rPr lang="en-US" baseline="-25000" dirty="0" smtClean="0">
                <a:sym typeface="Symbol" pitchFamily="18" charset="2"/>
              </a:rPr>
              <a:t>2  the pads</a:t>
            </a:r>
            <a:r>
              <a:rPr lang="en-US" baseline="0" dirty="0" smtClean="0">
                <a:sym typeface="Symbol" pitchFamily="18" charset="2"/>
              </a:rPr>
              <a:t> cancel out and </a:t>
            </a:r>
            <a:r>
              <a:rPr lang="en-US" dirty="0" smtClean="0">
                <a:sym typeface="Symbol" pitchFamily="18" charset="2"/>
              </a:rPr>
              <a:t>m</a:t>
            </a:r>
            <a:r>
              <a:rPr lang="en-US" baseline="-25000" dirty="0" smtClean="0">
                <a:sym typeface="Symbol" pitchFamily="18" charset="2"/>
              </a:rPr>
              <a:t>1</a:t>
            </a:r>
            <a:r>
              <a:rPr lang="en-US" dirty="0" smtClean="0">
                <a:sym typeface="Symbol" pitchFamily="18" charset="2"/>
              </a:rPr>
              <a:t>   m</a:t>
            </a:r>
            <a:r>
              <a:rPr lang="en-US" baseline="-25000" dirty="0" smtClean="0">
                <a:sym typeface="Symbol" pitchFamily="18" charset="2"/>
              </a:rPr>
              <a:t>2  is left </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58</a:t>
            </a:fld>
            <a:endParaRPr lang="en-US"/>
          </a:p>
        </p:txBody>
      </p:sp>
    </p:spTree>
    <p:extLst>
      <p:ext uri="{BB962C8B-B14F-4D97-AF65-F5344CB8AC3E}">
        <p14:creationId xmlns:p14="http://schemas.microsoft.com/office/powerpoint/2010/main" val="52956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Venona</a:t>
            </a:r>
            <a:r>
              <a:rPr lang="en-US" dirty="0" smtClean="0"/>
              <a:t>:</a:t>
            </a:r>
            <a:r>
              <a:rPr lang="en-US" baseline="0" dirty="0" smtClean="0"/>
              <a:t>   Roll a dice a compute a pad. This seems boring and they started using the same pads again and again. soviet messages sent from 1941 to 1946, decrypted about 3000 messages.</a:t>
            </a:r>
          </a:p>
          <a:p>
            <a:r>
              <a:rPr lang="en-US" dirty="0" smtClean="0"/>
              <a:t>MS- Point to Point transfer protocol.</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64</a:t>
            </a:fld>
            <a:endParaRPr lang="en-US" dirty="0"/>
          </a:p>
        </p:txBody>
      </p:sp>
    </p:spTree>
    <p:extLst>
      <p:ext uri="{BB962C8B-B14F-4D97-AF65-F5344CB8AC3E}">
        <p14:creationId xmlns:p14="http://schemas.microsoft.com/office/powerpoint/2010/main" val="2934121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example of two time pad</a:t>
            </a:r>
          </a:p>
          <a:p>
            <a:r>
              <a:rPr lang="en-US" dirty="0" smtClean="0"/>
              <a:t>A very good example of how not to do </a:t>
            </a:r>
          </a:p>
          <a:p>
            <a:r>
              <a:rPr lang="en-US" baseline="0" dirty="0" smtClean="0"/>
              <a:t>client and AP shared a Key</a:t>
            </a:r>
          </a:p>
          <a:p>
            <a:r>
              <a:rPr lang="en-US" baseline="0" dirty="0" smtClean="0"/>
              <a:t>In order to change the key they appended it with IV. IV is incremented by one for each frame</a:t>
            </a:r>
          </a:p>
          <a:p>
            <a:r>
              <a:rPr lang="en-US" baseline="0" dirty="0" smtClean="0"/>
              <a:t>The design realized that in stream cipher a Key must be used to encrypt one message so they design to change the key for every single frame.</a:t>
            </a:r>
          </a:p>
          <a:p>
            <a:r>
              <a:rPr lang="en-US" baseline="0" dirty="0" smtClean="0"/>
              <a:t>IV changes and Key never changes</a:t>
            </a:r>
          </a:p>
          <a:p>
            <a:r>
              <a:rPr lang="en-US" baseline="0" dirty="0" smtClean="0"/>
              <a:t>So Essentially the IV will be used again and it becomes 2 time pad</a:t>
            </a:r>
            <a:endParaRPr lang="en-US" dirty="0" smtClean="0"/>
          </a:p>
        </p:txBody>
      </p:sp>
      <p:sp>
        <p:nvSpPr>
          <p:cNvPr id="4" name="Slide Number Placeholder 3"/>
          <p:cNvSpPr>
            <a:spLocks noGrp="1"/>
          </p:cNvSpPr>
          <p:nvPr>
            <p:ph type="sldNum" sz="quarter" idx="10"/>
          </p:nvPr>
        </p:nvSpPr>
        <p:spPr/>
        <p:txBody>
          <a:bodyPr/>
          <a:lstStyle/>
          <a:p>
            <a:fld id="{FD506D70-4FDC-464B-81DF-79C5C4B28E23}" type="slidenum">
              <a:rPr lang="en-US" smtClean="0"/>
              <a:pPr/>
              <a:t>70</a:t>
            </a:fld>
            <a:endParaRPr lang="en-US"/>
          </a:p>
        </p:txBody>
      </p:sp>
    </p:spTree>
    <p:extLst>
      <p:ext uri="{BB962C8B-B14F-4D97-AF65-F5344CB8AC3E}">
        <p14:creationId xmlns:p14="http://schemas.microsoft.com/office/powerpoint/2010/main" val="78975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FMS -</a:t>
            </a:r>
            <a:r>
              <a:rPr lang="en-US" dirty="0" smtClean="0">
                <a:sym typeface="Wingdings" pitchFamily="2" charset="2"/>
              </a:rPr>
              <a:t></a:t>
            </a:r>
            <a:r>
              <a:rPr lang="en-US" baseline="0" dirty="0" smtClean="0">
                <a:sym typeface="Wingdings" pitchFamily="2" charset="2"/>
              </a:rPr>
              <a:t> </a:t>
            </a:r>
            <a:r>
              <a:rPr lang="en-US" baseline="0" dirty="0" err="1" smtClean="0">
                <a:sym typeface="Wingdings" pitchFamily="2" charset="2"/>
              </a:rPr>
              <a:t>florain</a:t>
            </a:r>
            <a:r>
              <a:rPr lang="en-US" baseline="0" dirty="0" smtClean="0">
                <a:sym typeface="Wingdings" pitchFamily="2" charset="2"/>
              </a:rPr>
              <a:t> martin and </a:t>
            </a:r>
            <a:r>
              <a:rPr lang="en-US" baseline="0" dirty="0" err="1" smtClean="0">
                <a:sym typeface="Wingdings" pitchFamily="2" charset="2"/>
              </a:rPr>
              <a:t>shamir</a:t>
            </a:r>
            <a:endParaRPr lang="en-US" baseline="0" dirty="0" smtClean="0">
              <a:sym typeface="Wingdings" pitchFamily="2" charset="2"/>
            </a:endParaRPr>
          </a:p>
          <a:p>
            <a:r>
              <a:rPr lang="en-US" baseline="0" dirty="0" smtClean="0">
                <a:sym typeface="Wingdings" pitchFamily="2" charset="2"/>
              </a:rPr>
              <a:t>Within minutes you can recover the key for any WEP network</a:t>
            </a:r>
          </a:p>
          <a:p>
            <a:r>
              <a:rPr lang="en-US" baseline="0" dirty="0" smtClean="0">
                <a:sym typeface="Wingdings" pitchFamily="2" charset="2"/>
              </a:rPr>
              <a:t>Here the keys are so much related that the keys can be recovered by just using few cipher texts</a:t>
            </a:r>
          </a:p>
          <a:p>
            <a:endParaRPr lang="en-US" baseline="0" dirty="0" smtClean="0">
              <a:sym typeface="Wingdings" pitchFamily="2" charset="2"/>
            </a:endParaRPr>
          </a:p>
          <a:p>
            <a:r>
              <a:rPr lang="en-US" baseline="0" dirty="0" smtClean="0">
                <a:sym typeface="Wingdings" pitchFamily="2" charset="2"/>
              </a:rPr>
              <a:t>What the designers should have done ? Listen to the talk again</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72</a:t>
            </a:fld>
            <a:endParaRPr lang="en-US"/>
          </a:p>
        </p:txBody>
      </p:sp>
    </p:spTree>
    <p:extLst>
      <p:ext uri="{BB962C8B-B14F-4D97-AF65-F5344CB8AC3E}">
        <p14:creationId xmlns:p14="http://schemas.microsoft.com/office/powerpoint/2010/main" val="4293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modify the cipher text the changes are undetected. Whatever you add to the cipher text will have the same predictable effect on the decrypted message</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77</a:t>
            </a:fld>
            <a:endParaRPr lang="en-US"/>
          </a:p>
        </p:txBody>
      </p:sp>
    </p:spTree>
    <p:extLst>
      <p:ext uri="{BB962C8B-B14F-4D97-AF65-F5344CB8AC3E}">
        <p14:creationId xmlns:p14="http://schemas.microsoft.com/office/powerpoint/2010/main" val="304013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   42 6F  62      ,    Eve:   45 76 65    ,     Bob ⊕ Eve</a:t>
            </a:r>
            <a:r>
              <a:rPr lang="en-US" baseline="0" dirty="0" smtClean="0"/>
              <a:t>:  07 19 07</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80</a:t>
            </a:fld>
            <a:endParaRPr lang="en-US" dirty="0"/>
          </a:p>
        </p:txBody>
      </p:sp>
    </p:spTree>
    <p:extLst>
      <p:ext uri="{BB962C8B-B14F-4D97-AF65-F5344CB8AC3E}">
        <p14:creationId xmlns:p14="http://schemas.microsoft.com/office/powerpoint/2010/main" val="553949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According to Dan </a:t>
            </a:r>
            <a:r>
              <a:rPr lang="en-US" dirty="0" err="1" smtClean="0"/>
              <a:t>Boneh</a:t>
            </a:r>
            <a:r>
              <a:rPr lang="en-US" dirty="0" smtClean="0"/>
              <a:t> RC4</a:t>
            </a:r>
            <a:r>
              <a:rPr lang="en-US" baseline="0" dirty="0" smtClean="0"/>
              <a:t> should not be used any more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Extends 128 bits to 2048 bits are used as internal state for the generator. Run a Fairly simple loop and output 1 Byte of out as long as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RC4 is random then 2nd byte’s probability to be 0 is double. This means that there is no encryption at 2</a:t>
            </a:r>
            <a:r>
              <a:rPr lang="en-US" baseline="30000" dirty="0" smtClean="0"/>
              <a:t>nd</a:t>
            </a:r>
            <a:r>
              <a:rPr lang="en-US" baseline="0" dirty="0" smtClean="0"/>
              <a:t> byte</a:t>
            </a:r>
            <a:endParaRPr lang="en-US" dirty="0" smtClean="0"/>
          </a:p>
          <a:p>
            <a:r>
              <a:rPr lang="en-US" dirty="0" smtClean="0"/>
              <a:t>Since</a:t>
            </a:r>
            <a:r>
              <a:rPr lang="en-US" baseline="0" dirty="0" smtClean="0"/>
              <a:t> first 2 bytes output are bias. It is recommended to start using from 257 bytes</a:t>
            </a:r>
          </a:p>
          <a:p>
            <a:r>
              <a:rPr lang="en-US" baseline="0" dirty="0" smtClean="0"/>
              <a:t>If you observer the very long set of RC4 it turns out that the probability of any two consecutive bytes (0,0) is more often</a:t>
            </a:r>
          </a:p>
        </p:txBody>
      </p:sp>
      <p:sp>
        <p:nvSpPr>
          <p:cNvPr id="4" name="Slide Number Placeholder 3"/>
          <p:cNvSpPr>
            <a:spLocks noGrp="1"/>
          </p:cNvSpPr>
          <p:nvPr>
            <p:ph type="sldNum" sz="quarter" idx="10"/>
          </p:nvPr>
        </p:nvSpPr>
        <p:spPr/>
        <p:txBody>
          <a:bodyPr/>
          <a:lstStyle/>
          <a:p>
            <a:fld id="{FD506D70-4FDC-464B-81DF-79C5C4B28E23}" type="slidenum">
              <a:rPr lang="en-US" smtClean="0"/>
              <a:pPr/>
              <a:t>88</a:t>
            </a:fld>
            <a:endParaRPr lang="en-US"/>
          </a:p>
        </p:txBody>
      </p:sp>
    </p:spTree>
    <p:extLst>
      <p:ext uri="{BB962C8B-B14F-4D97-AF65-F5344CB8AC3E}">
        <p14:creationId xmlns:p14="http://schemas.microsoft.com/office/powerpoint/2010/main" val="3978496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what hardware designer likes. Easy to implement in the hardware.</a:t>
            </a:r>
          </a:p>
          <a:p>
            <a:r>
              <a:rPr lang="en-US" dirty="0" smtClean="0"/>
              <a:t>There are taps</a:t>
            </a:r>
            <a:r>
              <a:rPr lang="en-US" baseline="0" dirty="0" smtClean="0"/>
              <a:t> at certain position and they are feed into the </a:t>
            </a:r>
            <a:r>
              <a:rPr lang="en-US" baseline="0" dirty="0" err="1" smtClean="0"/>
              <a:t>Xor</a:t>
            </a:r>
            <a:r>
              <a:rPr lang="en-US" baseline="0" dirty="0" smtClean="0"/>
              <a:t> and that become an input to the register on clock cycle and the right side the bit is resulted in output.</a:t>
            </a:r>
          </a:p>
          <a:p>
            <a:r>
              <a:rPr lang="en-US" baseline="0" dirty="0" smtClean="0"/>
              <a:t>Implemented in hardware so hard to change</a:t>
            </a:r>
          </a:p>
          <a:p>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94</a:t>
            </a:fld>
            <a:endParaRPr lang="en-US"/>
          </a:p>
        </p:txBody>
      </p:sp>
    </p:spTree>
    <p:extLst>
      <p:ext uri="{BB962C8B-B14F-4D97-AF65-F5344CB8AC3E}">
        <p14:creationId xmlns:p14="http://schemas.microsoft.com/office/powerpoint/2010/main" val="81125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Seed was limited to 40 bits, 5 bytes.</a:t>
            </a:r>
            <a:r>
              <a:rPr lang="en-US" baseline="0" dirty="0" smtClean="0"/>
              <a:t> Reason to limit was at that time US Export regulation only allow export of systems with 40 bits encryption.</a:t>
            </a:r>
          </a:p>
          <a:p>
            <a:r>
              <a:rPr lang="en-US" baseline="0" dirty="0" smtClean="0"/>
              <a:t>LFSR run for 8 cycles. They generate 8 bits of output. They are input to a adder (addition modulo 256).</a:t>
            </a:r>
          </a:p>
          <a:p>
            <a:r>
              <a:rPr lang="en-US" baseline="0" dirty="0" smtClean="0"/>
              <a:t>The 8 bit (1 byte output from the adder) is encrypted with the movie data.</a:t>
            </a:r>
          </a:p>
          <a:p>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99</a:t>
            </a:fld>
            <a:endParaRPr lang="en-US"/>
          </a:p>
        </p:txBody>
      </p:sp>
    </p:spTree>
    <p:extLst>
      <p:ext uri="{BB962C8B-B14F-4D97-AF65-F5344CB8AC3E}">
        <p14:creationId xmlns:p14="http://schemas.microsoft.com/office/powerpoint/2010/main" val="385221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Movies are Mpeg file so</a:t>
            </a:r>
            <a:r>
              <a:rPr lang="en-US" baseline="0" dirty="0" smtClean="0"/>
              <a:t> you know the Initial Prefix  of the Movie and can generate the CSS prefix (PRG).</a:t>
            </a:r>
          </a:p>
          <a:p>
            <a:r>
              <a:rPr lang="en-US" baseline="0" dirty="0" smtClean="0"/>
              <a:t>Let suppose that the prefix in 20bytes</a:t>
            </a:r>
          </a:p>
          <a:p>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103</a:t>
            </a:fld>
            <a:endParaRPr lang="en-US"/>
          </a:p>
        </p:txBody>
      </p:sp>
    </p:spTree>
    <p:extLst>
      <p:ext uri="{BB962C8B-B14F-4D97-AF65-F5344CB8AC3E}">
        <p14:creationId xmlns:p14="http://schemas.microsoft.com/office/powerpoint/2010/main" val="162264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Picture of cipher</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17</a:t>
            </a:fld>
            <a:endParaRPr lang="en-US" dirty="0"/>
          </a:p>
        </p:txBody>
      </p:sp>
    </p:spTree>
    <p:extLst>
      <p:ext uri="{BB962C8B-B14F-4D97-AF65-F5344CB8AC3E}">
        <p14:creationId xmlns:p14="http://schemas.microsoft.com/office/powerpoint/2010/main" val="889906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Parameters are different. Seed and </a:t>
            </a:r>
            <a:r>
              <a:rPr lang="en-US" dirty="0" err="1" smtClean="0"/>
              <a:t>Nounce</a:t>
            </a:r>
            <a:endParaRPr lang="en-US" dirty="0" smtClean="0"/>
          </a:p>
          <a:p>
            <a:endParaRPr lang="en-US" dirty="0" smtClean="0"/>
          </a:p>
          <a:p>
            <a:r>
              <a:rPr lang="en-US" dirty="0" smtClean="0"/>
              <a:t>You can reuse the key. Since the nonce makes the pair unique.</a:t>
            </a:r>
          </a:p>
          <a:p>
            <a:r>
              <a:rPr lang="en-US" dirty="0" smtClean="0"/>
              <a:t>This saves the trouble of moving to a new key every time.</a:t>
            </a:r>
          </a:p>
          <a:p>
            <a:r>
              <a:rPr lang="en-US" dirty="0" err="1" smtClean="0"/>
              <a:t>Estream</a:t>
            </a:r>
            <a:r>
              <a:rPr lang="en-US" dirty="0" smtClean="0"/>
              <a:t> project called for improvement.</a:t>
            </a:r>
            <a:r>
              <a:rPr lang="en-US" baseline="0" dirty="0" smtClean="0"/>
              <a:t> 5 finalist and </a:t>
            </a:r>
            <a:r>
              <a:rPr lang="en-US" baseline="0" dirty="0" err="1" smtClean="0"/>
              <a:t>and</a:t>
            </a:r>
            <a:r>
              <a:rPr lang="en-US" baseline="0" dirty="0" smtClean="0"/>
              <a:t> we will discuss just one example</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109</a:t>
            </a:fld>
            <a:endParaRPr lang="en-US"/>
          </a:p>
        </p:txBody>
      </p:sp>
    </p:spTree>
    <p:extLst>
      <p:ext uri="{BB962C8B-B14F-4D97-AF65-F5344CB8AC3E}">
        <p14:creationId xmlns:p14="http://schemas.microsoft.com/office/powerpoint/2010/main" val="1138244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 takes</a:t>
            </a:r>
            <a:r>
              <a:rPr lang="en-US" baseline="0" dirty="0" smtClean="0"/>
              <a:t> key, nonce and counter</a:t>
            </a:r>
            <a:endParaRPr lang="en-US" dirty="0" smtClean="0"/>
          </a:p>
          <a:p>
            <a:r>
              <a:rPr lang="en-US" dirty="0" err="1" smtClean="0"/>
              <a:t>Xor</a:t>
            </a:r>
            <a:r>
              <a:rPr lang="en-US" dirty="0" smtClean="0"/>
              <a:t> is actually word-wise</a:t>
            </a:r>
            <a:r>
              <a:rPr lang="en-US" baseline="0" dirty="0" smtClean="0"/>
              <a:t> addition.    </a:t>
            </a:r>
            <a:r>
              <a:rPr lang="en-US" sz="1700" dirty="0" err="1" smtClean="0"/>
              <a:t>τ</a:t>
            </a:r>
            <a:r>
              <a:rPr lang="en-US" sz="1700" baseline="-25000" dirty="0" err="1" smtClean="0"/>
              <a:t>i</a:t>
            </a:r>
            <a:r>
              <a:rPr lang="en-US" sz="1700" baseline="-25000" dirty="0" smtClean="0"/>
              <a:t> </a:t>
            </a:r>
            <a:r>
              <a:rPr lang="en-US" sz="1700" dirty="0" smtClean="0"/>
              <a:t>  fixed constant of 4 bytes, K = 16 bytes, r</a:t>
            </a:r>
            <a:r>
              <a:rPr lang="en-US" sz="1700" baseline="0" dirty="0" smtClean="0"/>
              <a:t> = 8 bytes, </a:t>
            </a:r>
            <a:r>
              <a:rPr lang="en-US" sz="1700" baseline="0" dirty="0" err="1" smtClean="0"/>
              <a:t>i</a:t>
            </a:r>
            <a:r>
              <a:rPr lang="en-US" sz="1700" baseline="0" dirty="0" smtClean="0"/>
              <a:t> =8bytes)</a:t>
            </a:r>
            <a:r>
              <a:rPr lang="en-US" sz="1700" dirty="0" smtClean="0"/>
              <a:t>.   </a:t>
            </a:r>
          </a:p>
          <a:p>
            <a:r>
              <a:rPr lang="en-US" sz="1700" dirty="0" smtClean="0"/>
              <a:t>Easy to implement both is software and hardware.</a:t>
            </a:r>
          </a:p>
          <a:p>
            <a:endParaRPr lang="en-US" sz="1700" dirty="0" smtClean="0"/>
          </a:p>
          <a:p>
            <a:r>
              <a:rPr lang="en-US" sz="1700" dirty="0" smtClean="0"/>
              <a:t>What</a:t>
            </a:r>
            <a:r>
              <a:rPr lang="en-US" sz="1700" baseline="0" dirty="0" smtClean="0"/>
              <a:t> seems to be XOR is actually Addition to add randomness. Small h is completely invertible one-to-one function</a:t>
            </a:r>
            <a:endParaRPr lang="en-US" sz="1700" dirty="0" smtClean="0"/>
          </a:p>
        </p:txBody>
      </p:sp>
      <p:sp>
        <p:nvSpPr>
          <p:cNvPr id="4" name="Slide Number Placeholder 3"/>
          <p:cNvSpPr>
            <a:spLocks noGrp="1"/>
          </p:cNvSpPr>
          <p:nvPr>
            <p:ph type="sldNum" sz="quarter" idx="10"/>
          </p:nvPr>
        </p:nvSpPr>
        <p:spPr/>
        <p:txBody>
          <a:bodyPr/>
          <a:lstStyle/>
          <a:p>
            <a:fld id="{8FF38DAD-5F37-4EA5-A798-26ED1E453939}" type="slidenum">
              <a:rPr lang="en-US" smtClean="0"/>
              <a:pPr/>
              <a:t>115</a:t>
            </a:fld>
            <a:endParaRPr lang="en-US" dirty="0"/>
          </a:p>
        </p:txBody>
      </p:sp>
    </p:spTree>
    <p:extLst>
      <p:ext uri="{BB962C8B-B14F-4D97-AF65-F5344CB8AC3E}">
        <p14:creationId xmlns:p14="http://schemas.microsoft.com/office/powerpoint/2010/main" val="115237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t>
            </a:r>
            <a:r>
              <a:rPr lang="en-US" dirty="0" err="1" smtClean="0"/>
              <a:t>impications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22</a:t>
            </a:fld>
            <a:endParaRPr lang="en-US" dirty="0"/>
          </a:p>
        </p:txBody>
      </p:sp>
    </p:spTree>
    <p:extLst>
      <p:ext uri="{BB962C8B-B14F-4D97-AF65-F5344CB8AC3E}">
        <p14:creationId xmlns:p14="http://schemas.microsoft.com/office/powerpoint/2010/main" val="145259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PRNG-generated sequence is not truly </a:t>
            </a:r>
            <a:r>
              <a:rPr lang="en-US" sz="1200" b="0" i="0" u="none" strike="noStrike" kern="1200" dirty="0" smtClean="0">
                <a:solidFill>
                  <a:schemeClr val="tx1"/>
                </a:solidFill>
                <a:effectLst/>
                <a:latin typeface="+mn-lt"/>
                <a:ea typeface="+mn-ea"/>
                <a:cs typeface="+mn-cs"/>
                <a:hlinkClick r:id="rId3" tooltip="Random"/>
              </a:rPr>
              <a:t>random</a:t>
            </a:r>
            <a:r>
              <a:rPr lang="en-US" sz="1200" b="0" i="0" kern="1200" dirty="0" smtClean="0">
                <a:solidFill>
                  <a:schemeClr val="tx1"/>
                </a:solidFill>
                <a:effectLst/>
                <a:latin typeface="+mn-lt"/>
                <a:ea typeface="+mn-ea"/>
                <a:cs typeface="+mn-cs"/>
              </a:rPr>
              <a:t>, because it is completely determined by a relatively small set of initial values, called the PRNG's </a:t>
            </a:r>
            <a:r>
              <a:rPr lang="en-US" sz="1200" b="0" i="1" u="none" strike="noStrike" kern="1200" dirty="0" smtClean="0">
                <a:solidFill>
                  <a:schemeClr val="tx1"/>
                </a:solidFill>
                <a:effectLst/>
                <a:latin typeface="+mn-lt"/>
                <a:ea typeface="+mn-ea"/>
                <a:cs typeface="+mn-cs"/>
                <a:hlinkClick r:id="rId4" tooltip="Random seed"/>
              </a:rPr>
              <a:t>seed</a:t>
            </a:r>
            <a:r>
              <a:rPr lang="en-US" sz="1200" b="0" i="0" kern="1200" dirty="0" smtClean="0">
                <a:solidFill>
                  <a:schemeClr val="tx1"/>
                </a:solidFill>
                <a:effectLst/>
                <a:latin typeface="+mn-lt"/>
                <a:ea typeface="+mn-ea"/>
                <a:cs typeface="+mn-cs"/>
              </a:rPr>
              <a:t> (which may include truly random values)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30</a:t>
            </a:fld>
            <a:endParaRPr lang="en-US" dirty="0"/>
          </a:p>
        </p:txBody>
      </p:sp>
    </p:spTree>
    <p:extLst>
      <p:ext uri="{BB962C8B-B14F-4D97-AF65-F5344CB8AC3E}">
        <p14:creationId xmlns:p14="http://schemas.microsoft.com/office/powerpoint/2010/main" val="1029045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stream cipher</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32</a:t>
            </a:fld>
            <a:endParaRPr lang="en-US" dirty="0"/>
          </a:p>
        </p:txBody>
      </p:sp>
    </p:spTree>
    <p:extLst>
      <p:ext uri="{BB962C8B-B14F-4D97-AF65-F5344CB8AC3E}">
        <p14:creationId xmlns:p14="http://schemas.microsoft.com/office/powerpoint/2010/main" val="306877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 perfect secrecy</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34</a:t>
            </a:fld>
            <a:endParaRPr lang="en-US" dirty="0"/>
          </a:p>
        </p:txBody>
      </p:sp>
    </p:spTree>
    <p:extLst>
      <p:ext uri="{BB962C8B-B14F-4D97-AF65-F5344CB8AC3E}">
        <p14:creationId xmlns:p14="http://schemas.microsoft.com/office/powerpoint/2010/main" val="36991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that PRG is predictable.</a:t>
            </a:r>
            <a:r>
              <a:rPr lang="en-US" baseline="0" dirty="0" smtClean="0"/>
              <a:t> This means that there exist some </a:t>
            </a:r>
            <a:r>
              <a:rPr lang="en-US" baseline="0" dirty="0" err="1" smtClean="0"/>
              <a:t>i</a:t>
            </a:r>
            <a:r>
              <a:rPr lang="en-US" baseline="0" dirty="0" smtClean="0"/>
              <a:t> </a:t>
            </a:r>
            <a:r>
              <a:rPr lang="en-US" baseline="0" dirty="0" err="1" smtClean="0"/>
              <a:t>s.t</a:t>
            </a:r>
            <a:r>
              <a:rPr lang="en-US" baseline="0" dirty="0" smtClean="0"/>
              <a:t> if I give you first </a:t>
            </a:r>
            <a:r>
              <a:rPr lang="en-US" baseline="0" dirty="0" err="1" smtClean="0"/>
              <a:t>i</a:t>
            </a:r>
            <a:r>
              <a:rPr lang="en-US" baseline="0" dirty="0" smtClean="0"/>
              <a:t> bits of the stream (from the PRG) there is some </a:t>
            </a:r>
            <a:r>
              <a:rPr lang="en-US" baseline="0" dirty="0" err="1" smtClean="0"/>
              <a:t>algo</a:t>
            </a:r>
            <a:r>
              <a:rPr lang="en-US" baseline="0" dirty="0" smtClean="0"/>
              <a:t> that can compute the remainder of the bits. </a:t>
            </a:r>
          </a:p>
          <a:p>
            <a:r>
              <a:rPr lang="en-US" baseline="0" dirty="0" smtClean="0"/>
              <a:t>Attacker intercepts a Cipher</a:t>
            </a:r>
          </a:p>
          <a:p>
            <a:r>
              <a:rPr lang="en-US" baseline="0" dirty="0" smtClean="0"/>
              <a:t>He also somehow know the initial part of the plain text M (</a:t>
            </a:r>
            <a:r>
              <a:rPr lang="en-US" baseline="0" dirty="0" err="1" smtClean="0"/>
              <a:t>e.g</a:t>
            </a:r>
            <a:r>
              <a:rPr lang="en-US" baseline="0" dirty="0" smtClean="0"/>
              <a:t> in SMTP From: the </a:t>
            </a:r>
            <a:r>
              <a:rPr lang="en-US" baseline="0" dirty="0" err="1" smtClean="0"/>
              <a:t>msg</a:t>
            </a:r>
            <a:r>
              <a:rPr lang="en-US" baseline="0" dirty="0" smtClean="0"/>
              <a:t> </a:t>
            </a:r>
            <a:r>
              <a:rPr lang="en-US" baseline="0" dirty="0" err="1" smtClean="0"/>
              <a:t>startt</a:t>
            </a:r>
            <a:r>
              <a:rPr lang="en-US" baseline="0" dirty="0" smtClean="0"/>
              <a:t>).</a:t>
            </a:r>
          </a:p>
          <a:p>
            <a:r>
              <a:rPr lang="en-US" baseline="0" dirty="0" smtClean="0"/>
              <a:t>Based on that it can learn the prefix-of the PR sequence and can predict the remainder (if PRG is predictable)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41</a:t>
            </a:fld>
            <a:endParaRPr lang="en-US" dirty="0"/>
          </a:p>
        </p:txBody>
      </p:sp>
    </p:spTree>
    <p:extLst>
      <p:ext uri="{BB962C8B-B14F-4D97-AF65-F5344CB8AC3E}">
        <p14:creationId xmlns:p14="http://schemas.microsoft.com/office/powerpoint/2010/main" val="3290591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Probability if I</a:t>
            </a:r>
            <a:r>
              <a:rPr lang="en-US" baseline="0" dirty="0" smtClean="0"/>
              <a:t> choose a random key</a:t>
            </a:r>
          </a:p>
          <a:p>
            <a:r>
              <a:rPr lang="en-US" baseline="0" dirty="0" smtClean="0"/>
              <a:t>2^30 is 1 billion</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42</a:t>
            </a:fld>
            <a:endParaRPr lang="en-US"/>
          </a:p>
        </p:txBody>
      </p:sp>
    </p:spTree>
    <p:extLst>
      <p:ext uri="{BB962C8B-B14F-4D97-AF65-F5344CB8AC3E}">
        <p14:creationId xmlns:p14="http://schemas.microsoft.com/office/powerpoint/2010/main" val="300101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a:t>
            </a:r>
            <a:r>
              <a:rPr lang="en-US" dirty="0" err="1" smtClean="0"/>
              <a:t>Congrential</a:t>
            </a:r>
            <a:r>
              <a:rPr lang="en-US" baseline="0" dirty="0" smtClean="0"/>
              <a:t> Generator</a:t>
            </a:r>
            <a:r>
              <a:rPr lang="en-US" dirty="0" smtClean="0"/>
              <a:t> is not secure</a:t>
            </a:r>
          </a:p>
          <a:p>
            <a:r>
              <a:rPr lang="en-US" dirty="0" smtClean="0"/>
              <a:t>a</a:t>
            </a:r>
            <a:r>
              <a:rPr lang="en-US" baseline="0" dirty="0" smtClean="0"/>
              <a:t> and b are integers</a:t>
            </a:r>
          </a:p>
          <a:p>
            <a:r>
              <a:rPr lang="en-US" baseline="0" dirty="0" smtClean="0"/>
              <a:t>P is prime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46</a:t>
            </a:fld>
            <a:endParaRPr lang="en-US" dirty="0"/>
          </a:p>
        </p:txBody>
      </p:sp>
    </p:spTree>
    <p:extLst>
      <p:ext uri="{BB962C8B-B14F-4D97-AF65-F5344CB8AC3E}">
        <p14:creationId xmlns:p14="http://schemas.microsoft.com/office/powerpoint/2010/main" val="12985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5A5AB97-7EC3-4748-A4AD-27F73461A0A8}" type="datetime1">
              <a:rPr lang="en-US" smtClean="0"/>
              <a:pPr/>
              <a:t>9/24/2020</a:t>
            </a:fld>
            <a:endParaRPr lang="en-US"/>
          </a:p>
        </p:txBody>
      </p:sp>
      <p:sp>
        <p:nvSpPr>
          <p:cNvPr id="17" name="Footer Placeholder 16"/>
          <p:cNvSpPr>
            <a:spLocks noGrp="1"/>
          </p:cNvSpPr>
          <p:nvPr>
            <p:ph type="ftr" sz="quarter" idx="11"/>
          </p:nvPr>
        </p:nvSpPr>
        <p:spPr/>
        <p:txBody>
          <a:bodyPr/>
          <a:lstStyle/>
          <a:p>
            <a:r>
              <a:rPr lang="en-US" smtClean="0"/>
              <a:t>FAST-NUCES</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DC10397-FDD1-4A40-B51A-CBE0E6A3C858}" type="datetime1">
              <a:rPr lang="en-US" smtClean="0"/>
              <a:pPr/>
              <a:t>9/24/2020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49E9799-3374-430D-A1C7-9C8951395F7D}" type="datetime1">
              <a:rPr lang="en-US" smtClean="0"/>
              <a:pPr/>
              <a:t>9/24/2020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2954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257199A-F09A-4B9D-8603-47EB186E10BD}" type="datetime1">
              <a:rPr lang="en-US" smtClean="0"/>
              <a:pPr/>
              <a:t>9/24/2020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6B5DD4A-2794-49E0-8D19-8EDCEA931928}" type="datetime1">
              <a:rPr lang="en-US" smtClean="0"/>
              <a:pPr/>
              <a:t>9/24/2020</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FAST-NUCES</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F0233FE-2D20-4F85-807D-0E25254A46EC}" type="datetime1">
              <a:rPr lang="en-US" smtClean="0"/>
              <a:pPr/>
              <a:t>9/24/2020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C49D1963-1295-4A0F-B70A-CB3CBCBCA32D}" type="datetime1">
              <a:rPr lang="en-US" smtClean="0"/>
              <a:pPr/>
              <a:t>9/24/2020</a:t>
            </a:fld>
            <a:endParaRPr lang="en-US"/>
          </a:p>
        </p:txBody>
      </p:sp>
      <p:sp>
        <p:nvSpPr>
          <p:cNvPr id="8" name="Footer Placeholder 7"/>
          <p:cNvSpPr>
            <a:spLocks noGrp="1"/>
          </p:cNvSpPr>
          <p:nvPr>
            <p:ph type="ftr" sz="quarter" idx="11"/>
          </p:nvPr>
        </p:nvSpPr>
        <p:spPr/>
        <p:txBody>
          <a:bodyPr/>
          <a:lstStyle/>
          <a:p>
            <a:r>
              <a:rPr lang="en-US" smtClean="0"/>
              <a:t>FAST-NUCES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1E82343-3CE7-4CE7-ACB4-6ABBB0561959}" type="datetime1">
              <a:rPr lang="en-US" smtClean="0"/>
              <a:pPr/>
              <a:t>9/24/2020</a:t>
            </a:fld>
            <a:endParaRPr lang="en-US"/>
          </a:p>
        </p:txBody>
      </p:sp>
      <p:sp>
        <p:nvSpPr>
          <p:cNvPr id="4" name="Footer Placeholder 3"/>
          <p:cNvSpPr>
            <a:spLocks noGrp="1"/>
          </p:cNvSpPr>
          <p:nvPr>
            <p:ph type="ftr" sz="quarter" idx="11"/>
          </p:nvPr>
        </p:nvSpPr>
        <p:spPr/>
        <p:txBody>
          <a:bodyPr/>
          <a:lstStyle/>
          <a:p>
            <a:r>
              <a:rPr lang="en-US" smtClean="0"/>
              <a:t>FAST-NUCES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4C116-2A88-4132-9CDC-4ADB7A30651E}" type="datetime1">
              <a:rPr lang="en-US" smtClean="0"/>
              <a:pPr/>
              <a:t>9/24/2020</a:t>
            </a:fld>
            <a:endParaRPr lang="en-US"/>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BE377E1-05D8-4DF0-8876-889C0522D1ED}" type="datetime1">
              <a:rPr lang="en-US" smtClean="0"/>
              <a:pPr/>
              <a:t>9/24/2020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6194B46-B6B7-4623-8707-163565D406D4}" type="datetime1">
              <a:rPr lang="en-US" smtClean="0"/>
              <a:pPr/>
              <a:t>9/24/2020</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FAST-NUCES</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7AAAFFB-493A-44B1-A035-D8A7B6C47EF5}" type="datetime1">
              <a:rPr lang="en-US" smtClean="0"/>
              <a:pPr/>
              <a:t>9/24/2020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FAST-NUCES</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emf"/><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0.emf"/><Relationship Id="rId4" Type="http://schemas.openxmlformats.org/officeDocument/2006/relationships/customXml" Target="../ink/ink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200400"/>
            <a:ext cx="7391400" cy="2286000"/>
          </a:xfrm>
        </p:spPr>
        <p:txBody>
          <a:bodyPr>
            <a:normAutofit fontScale="85000" lnSpcReduction="20000"/>
          </a:bodyPr>
          <a:lstStyle/>
          <a:p>
            <a:r>
              <a:rPr lang="en-US" sz="3400" b="1" dirty="0" smtClean="0">
                <a:solidFill>
                  <a:schemeClr val="tx1"/>
                </a:solidFill>
                <a:latin typeface="Times New Roman" pitchFamily="18" charset="0"/>
                <a:cs typeface="Times New Roman" pitchFamily="18" charset="0"/>
              </a:rPr>
              <a:t>Chapter # 3: One Time Pad (OTP), Pseudorandom Generator (PRG) and Stream Ciphers</a:t>
            </a:r>
          </a:p>
          <a:p>
            <a:r>
              <a:rPr lang="en-US" dirty="0" smtClean="0">
                <a:solidFill>
                  <a:schemeClr val="tx1"/>
                </a:solidFill>
                <a:latin typeface="Times New Roman" pitchFamily="18" charset="0"/>
                <a:cs typeface="Times New Roman" pitchFamily="18" charset="0"/>
              </a:rPr>
              <a:t>Lecturer Abdullah Bin Zarshaid</a:t>
            </a:r>
            <a:endParaRPr lang="en-US" dirty="0" smtClean="0">
              <a:solidFill>
                <a:schemeClr val="tx1"/>
              </a:solidFill>
              <a:latin typeface="Times New Roman" pitchFamily="18" charset="0"/>
              <a:cs typeface="Times New Roman" pitchFamily="18" charset="0"/>
            </a:endParaRPr>
          </a:p>
          <a:p>
            <a:r>
              <a:rPr lang="en-US" dirty="0" smtClean="0">
                <a:solidFill>
                  <a:schemeClr val="tx1"/>
                </a:solidFill>
                <a:latin typeface="Times New Roman" pitchFamily="18" charset="0"/>
                <a:cs typeface="Times New Roman" pitchFamily="18" charset="0"/>
              </a:rPr>
              <a:t>Department of Computer Science</a:t>
            </a:r>
          </a:p>
          <a:p>
            <a:r>
              <a:rPr lang="en-US" dirty="0" smtClean="0">
                <a:solidFill>
                  <a:schemeClr val="tx1"/>
                </a:solidFill>
                <a:latin typeface="Times New Roman" pitchFamily="18" charset="0"/>
                <a:cs typeface="Times New Roman" pitchFamily="18" charset="0"/>
              </a:rPr>
              <a:t>FAST-NUCES</a:t>
            </a:r>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p:nvPr>
        </p:nvSpPr>
        <p:spPr>
          <a:xfrm>
            <a:off x="457200" y="1600200"/>
            <a:ext cx="8229600" cy="1470025"/>
          </a:xfrm>
        </p:spPr>
        <p:txBody>
          <a:bodyPr/>
          <a:lstStyle/>
          <a:p>
            <a:r>
              <a:rPr lang="en-US">
                <a:latin typeface="Times New Roman" pitchFamily="18" charset="0"/>
                <a:cs typeface="Times New Roman" pitchFamily="18" charset="0"/>
              </a:rPr>
              <a:t>CS-446: Information Systems Security</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smtClean="0"/>
              <a:t>FAST-NUCES</a:t>
            </a:r>
            <a:endParaRPr lang="en-US" dirty="0"/>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304800" y="152400"/>
            <a:ext cx="1164608" cy="1219200"/>
          </a:xfrm>
          <a:prstGeom prst="rect">
            <a:avLst/>
          </a:prstGeom>
          <a:noFill/>
          <a:ln w="9525">
            <a:noFill/>
            <a:miter lim="800000"/>
            <a:headEnd/>
            <a:tailEnd/>
          </a:ln>
        </p:spPr>
      </p:pic>
      <p:pic>
        <p:nvPicPr>
          <p:cNvPr id="9" name="Picture 8"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76200" y="152400"/>
            <a:ext cx="8915400" cy="6629400"/>
          </a:xfrm>
          <a:prstGeom prst="rect">
            <a:avLst/>
          </a:prstGeom>
        </p:spPr>
      </p:pic>
    </p:spTree>
    <p:extLst>
      <p:ext uri="{BB962C8B-B14F-4D97-AF65-F5344CB8AC3E}">
        <p14:creationId xmlns:p14="http://schemas.microsoft.com/office/powerpoint/2010/main" val="32624097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609600"/>
            <a:ext cx="8839200" cy="3139321"/>
          </a:xfrm>
          <a:prstGeom prst="rect">
            <a:avLst/>
          </a:prstGeom>
        </p:spPr>
        <p:txBody>
          <a:bodyPr wrap="square">
            <a:spAutoFit/>
          </a:bodyPr>
          <a:lstStyle/>
          <a:p>
            <a:r>
              <a:rPr lang="en-GB" dirty="0">
                <a:latin typeface="OpenSans"/>
              </a:rPr>
              <a:t>And you notice we used all five bits of the key.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then these LFSRs are basically run for eight cycles, so they generate </a:t>
            </a:r>
            <a:r>
              <a:rPr lang="en-GB" dirty="0" smtClean="0">
                <a:latin typeface="OpenSans"/>
              </a:rPr>
              <a:t>eight </a:t>
            </a:r>
            <a:r>
              <a:rPr lang="en-GB" dirty="0">
                <a:latin typeface="OpenSans"/>
              </a:rPr>
              <a:t>bits of output.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they go through this adder that does basically </a:t>
            </a:r>
            <a:r>
              <a:rPr lang="en-GB" dirty="0" smtClean="0">
                <a:latin typeface="OpenSans"/>
              </a:rPr>
              <a:t>addition </a:t>
            </a:r>
            <a:r>
              <a:rPr lang="en-GB" dirty="0">
                <a:latin typeface="OpenSans"/>
              </a:rPr>
              <a:t>modulo 256. Yeah so this is an addition box, modulo 256. </a:t>
            </a:r>
            <a:endParaRPr lang="en-GB" dirty="0" smtClean="0">
              <a:latin typeface="OpenSans"/>
            </a:endParaRPr>
          </a:p>
          <a:p>
            <a:endParaRPr lang="en-GB" dirty="0">
              <a:latin typeface="OpenSans"/>
            </a:endParaRPr>
          </a:p>
          <a:p>
            <a:r>
              <a:rPr lang="en-GB" dirty="0" smtClean="0">
                <a:latin typeface="OpenSans"/>
              </a:rPr>
              <a:t>There's </a:t>
            </a:r>
            <a:r>
              <a:rPr lang="en-GB" dirty="0">
                <a:latin typeface="OpenSans"/>
              </a:rPr>
              <a:t>one more </a:t>
            </a:r>
            <a:r>
              <a:rPr lang="en-GB" dirty="0" smtClean="0">
                <a:latin typeface="OpenSans"/>
              </a:rPr>
              <a:t>technical </a:t>
            </a:r>
            <a:r>
              <a:rPr lang="en-GB" dirty="0">
                <a:latin typeface="OpenSans"/>
              </a:rPr>
              <a:t>thing that happens. In fact let's actually—also added is the carry from the </a:t>
            </a:r>
            <a:r>
              <a:rPr lang="en-GB" dirty="0" smtClean="0">
                <a:latin typeface="OpenSans"/>
              </a:rPr>
              <a:t>previous </a:t>
            </a:r>
            <a:r>
              <a:rPr lang="en-GB" dirty="0">
                <a:latin typeface="OpenSans"/>
              </a:rPr>
              <a:t>block. But that is not so important. That's a detail that's not so </a:t>
            </a:r>
            <a:r>
              <a:rPr lang="en-GB" dirty="0" smtClean="0">
                <a:latin typeface="OpenSans"/>
              </a:rPr>
              <a:t>relevant</a:t>
            </a:r>
            <a:r>
              <a:rPr lang="en-GB" dirty="0">
                <a:latin typeface="OpenSans"/>
              </a:rPr>
              <a:t>.</a:t>
            </a:r>
            <a:endParaRPr lang="en-GB" dirty="0">
              <a:latin typeface="OpenSans"/>
            </a:endParaRPr>
          </a:p>
        </p:txBody>
      </p:sp>
    </p:spTree>
    <p:extLst>
      <p:ext uri="{BB962C8B-B14F-4D97-AF65-F5344CB8AC3E}">
        <p14:creationId xmlns:p14="http://schemas.microsoft.com/office/powerpoint/2010/main" val="626731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534400" cy="3416320"/>
          </a:xfrm>
          <a:prstGeom prst="rect">
            <a:avLst/>
          </a:prstGeom>
        </p:spPr>
        <p:txBody>
          <a:bodyPr wrap="square">
            <a:spAutoFit/>
          </a:bodyPr>
          <a:lstStyle/>
          <a:p>
            <a:r>
              <a:rPr lang="en-GB" dirty="0">
                <a:latin typeface="OpenSans"/>
              </a:rPr>
              <a:t> OK, so every block, you notice we're doing addition modulo 256 and </a:t>
            </a:r>
            <a:r>
              <a:rPr lang="en-GB" dirty="0" smtClean="0">
                <a:latin typeface="OpenSans"/>
              </a:rPr>
              <a:t>we're </a:t>
            </a:r>
            <a:r>
              <a:rPr lang="en-GB" dirty="0">
                <a:latin typeface="OpenSans"/>
              </a:rPr>
              <a:t>ignoring the carry, but the carry is basically added as a zero or a one to the </a:t>
            </a:r>
          </a:p>
          <a:p>
            <a:r>
              <a:rPr lang="en-GB" dirty="0">
                <a:latin typeface="OpenSans"/>
              </a:rPr>
              <a:t>addition of the next block. </a:t>
            </a:r>
            <a:endParaRPr lang="en-GB" dirty="0" smtClean="0">
              <a:latin typeface="OpenSans"/>
            </a:endParaRPr>
          </a:p>
          <a:p>
            <a:endParaRPr lang="en-GB" dirty="0">
              <a:latin typeface="OpenSans"/>
            </a:endParaRPr>
          </a:p>
          <a:p>
            <a:r>
              <a:rPr lang="en-GB" b="1" i="1" dirty="0" smtClean="0">
                <a:solidFill>
                  <a:srgbClr val="C00000"/>
                </a:solidFill>
                <a:effectLst>
                  <a:outerShdw blurRad="38100" dist="38100" dir="2700000" algn="tl">
                    <a:srgbClr val="000000">
                      <a:alpha val="43137"/>
                    </a:srgbClr>
                  </a:outerShdw>
                </a:effectLst>
                <a:latin typeface="OpenSans"/>
              </a:rPr>
              <a:t>And </a:t>
            </a:r>
            <a:r>
              <a:rPr lang="en-GB" b="1" i="1" dirty="0">
                <a:solidFill>
                  <a:srgbClr val="C00000"/>
                </a:solidFill>
                <a:effectLst>
                  <a:outerShdw blurRad="38100" dist="38100" dir="2700000" algn="tl">
                    <a:srgbClr val="000000">
                      <a:alpha val="43137"/>
                    </a:srgbClr>
                  </a:outerShdw>
                </a:effectLst>
                <a:latin typeface="OpenSans"/>
              </a:rPr>
              <a:t>then basically this output one byte per round. </a:t>
            </a:r>
            <a:r>
              <a:rPr lang="en-GB" b="1" i="1" dirty="0" smtClean="0">
                <a:solidFill>
                  <a:srgbClr val="C00000"/>
                </a:solidFill>
                <a:effectLst>
                  <a:outerShdw blurRad="38100" dist="38100" dir="2700000" algn="tl">
                    <a:srgbClr val="000000">
                      <a:alpha val="43137"/>
                    </a:srgbClr>
                  </a:outerShdw>
                </a:effectLst>
                <a:latin typeface="OpenSans"/>
              </a:rPr>
              <a:t>Then </a:t>
            </a:r>
            <a:r>
              <a:rPr lang="en-GB" b="1" i="1" dirty="0">
                <a:solidFill>
                  <a:srgbClr val="C00000"/>
                </a:solidFill>
                <a:effectLst>
                  <a:outerShdw blurRad="38100" dist="38100" dir="2700000" algn="tl">
                    <a:srgbClr val="000000">
                      <a:alpha val="43137"/>
                    </a:srgbClr>
                  </a:outerShdw>
                </a:effectLst>
                <a:latin typeface="OpenSans"/>
              </a:rPr>
              <a:t>this byte is then of course used, XOR-</a:t>
            </a:r>
            <a:r>
              <a:rPr lang="en-GB" b="1" i="1" dirty="0" err="1">
                <a:solidFill>
                  <a:srgbClr val="C00000"/>
                </a:solidFill>
                <a:effectLst>
                  <a:outerShdw blurRad="38100" dist="38100" dir="2700000" algn="tl">
                    <a:srgbClr val="000000">
                      <a:alpha val="43137"/>
                    </a:srgbClr>
                  </a:outerShdw>
                </a:effectLst>
                <a:latin typeface="OpenSans"/>
              </a:rPr>
              <a:t>ed</a:t>
            </a:r>
            <a:r>
              <a:rPr lang="en-GB" b="1" i="1" dirty="0">
                <a:solidFill>
                  <a:srgbClr val="C00000"/>
                </a:solidFill>
                <a:effectLst>
                  <a:outerShdw blurRad="38100" dist="38100" dir="2700000" algn="tl">
                    <a:srgbClr val="000000">
                      <a:alpha val="43137"/>
                    </a:srgbClr>
                  </a:outerShdw>
                </a:effectLst>
                <a:latin typeface="OpenSans"/>
              </a:rPr>
              <a:t> with the appropriate </a:t>
            </a:r>
            <a:r>
              <a:rPr lang="en-GB" b="1" i="1" dirty="0" smtClean="0">
                <a:solidFill>
                  <a:srgbClr val="C00000"/>
                </a:solidFill>
                <a:effectLst>
                  <a:outerShdw blurRad="38100" dist="38100" dir="2700000" algn="tl">
                    <a:srgbClr val="000000">
                      <a:alpha val="43137"/>
                    </a:srgbClr>
                  </a:outerShdw>
                </a:effectLst>
                <a:latin typeface="OpenSans"/>
              </a:rPr>
              <a:t>byte </a:t>
            </a:r>
            <a:r>
              <a:rPr lang="en-GB" b="1" i="1" dirty="0">
                <a:solidFill>
                  <a:srgbClr val="C00000"/>
                </a:solidFill>
                <a:effectLst>
                  <a:outerShdw blurRad="38100" dist="38100" dir="2700000" algn="tl">
                    <a:srgbClr val="000000">
                      <a:alpha val="43137"/>
                    </a:srgbClr>
                  </a:outerShdw>
                </a:effectLst>
                <a:latin typeface="OpenSans"/>
              </a:rPr>
              <a:t>of the movie that's being encrypted</a:t>
            </a:r>
            <a:r>
              <a:rPr lang="en-GB" dirty="0">
                <a:latin typeface="OpenSans"/>
              </a:rPr>
              <a:t>. </a:t>
            </a:r>
            <a:endParaRPr lang="en-GB" dirty="0" smtClean="0">
              <a:latin typeface="OpenSans"/>
            </a:endParaRPr>
          </a:p>
          <a:p>
            <a:endParaRPr lang="en-GB" dirty="0">
              <a:latin typeface="OpenSans"/>
            </a:endParaRPr>
          </a:p>
          <a:p>
            <a:r>
              <a:rPr lang="en-GB" dirty="0">
                <a:latin typeface="OpenSans"/>
              </a:rPr>
              <a:t>S</a:t>
            </a:r>
            <a:r>
              <a:rPr lang="en-GB" dirty="0" smtClean="0">
                <a:latin typeface="OpenSans"/>
              </a:rPr>
              <a:t>o </a:t>
            </a:r>
            <a:r>
              <a:rPr lang="en-GB" dirty="0">
                <a:latin typeface="OpenSans"/>
              </a:rPr>
              <a:t>it's a very simple stream </a:t>
            </a:r>
            <a:r>
              <a:rPr lang="en-GB" dirty="0" smtClean="0">
                <a:latin typeface="OpenSans"/>
              </a:rPr>
              <a:t>cipher</a:t>
            </a:r>
            <a:r>
              <a:rPr lang="en-GB" dirty="0">
                <a:latin typeface="OpenSans"/>
              </a:rPr>
              <a:t>, it takes very little hardware to implement</a:t>
            </a:r>
            <a:r>
              <a:rPr lang="en-GB" dirty="0" smtClean="0">
                <a:latin typeface="OpenSans"/>
              </a:rPr>
              <a:t>.</a:t>
            </a:r>
          </a:p>
          <a:p>
            <a:endParaRPr lang="en-GB" dirty="0">
              <a:latin typeface="OpenSans"/>
            </a:endParaRPr>
          </a:p>
          <a:p>
            <a:r>
              <a:rPr lang="en-GB" dirty="0" smtClean="0">
                <a:latin typeface="OpenSans"/>
              </a:rPr>
              <a:t> </a:t>
            </a:r>
            <a:r>
              <a:rPr lang="en-GB" dirty="0">
                <a:latin typeface="OpenSans"/>
              </a:rPr>
              <a:t>It will run fast, even on very </a:t>
            </a:r>
            <a:r>
              <a:rPr lang="en-GB" dirty="0" smtClean="0">
                <a:latin typeface="OpenSans"/>
              </a:rPr>
              <a:t>cheap </a:t>
            </a:r>
            <a:r>
              <a:rPr lang="en-GB" dirty="0">
                <a:latin typeface="OpenSans"/>
              </a:rPr>
              <a:t>hardware and it will encrypt movies. So it turns out this is easy to break </a:t>
            </a:r>
            <a:r>
              <a:rPr lang="en-GB" dirty="0" smtClean="0">
                <a:latin typeface="OpenSans"/>
              </a:rPr>
              <a:t>in </a:t>
            </a:r>
            <a:r>
              <a:rPr lang="en-GB" dirty="0">
                <a:latin typeface="OpenSans"/>
              </a:rPr>
              <a:t>time </a:t>
            </a:r>
            <a:r>
              <a:rPr lang="en-GB" b="1" dirty="0">
                <a:latin typeface="OpenSans"/>
              </a:rPr>
              <a:t>roughly two to the seventeen</a:t>
            </a:r>
            <a:r>
              <a:rPr lang="en-GB" dirty="0">
                <a:latin typeface="OpenSans"/>
              </a:rPr>
              <a:t>. </a:t>
            </a:r>
            <a:endParaRPr lang="en-GB" dirty="0" smtClean="0">
              <a:latin typeface="OpenSans"/>
            </a:endParaRPr>
          </a:p>
        </p:txBody>
      </p:sp>
    </p:spTree>
    <p:extLst>
      <p:ext uri="{BB962C8B-B14F-4D97-AF65-F5344CB8AC3E}">
        <p14:creationId xmlns:p14="http://schemas.microsoft.com/office/powerpoint/2010/main" val="32894478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52401" y="152401"/>
            <a:ext cx="8915400" cy="6705600"/>
          </a:xfrm>
          <a:prstGeom prst="rect">
            <a:avLst/>
          </a:prstGeom>
        </p:spPr>
      </p:pic>
    </p:spTree>
    <p:extLst>
      <p:ext uri="{BB962C8B-B14F-4D97-AF65-F5344CB8AC3E}">
        <p14:creationId xmlns:p14="http://schemas.microsoft.com/office/powerpoint/2010/main" val="23738262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solidFill>
                  <a:schemeClr val="tx1"/>
                </a:solidFill>
                <a:latin typeface="Times New Roman" pitchFamily="18" charset="0"/>
                <a:cs typeface="Times New Roman" pitchFamily="18" charset="0"/>
              </a:rPr>
              <a:t>Cryptanalysis of CSS   </a:t>
            </a:r>
            <a:r>
              <a:rPr lang="en-US" sz="2400" dirty="0" smtClean="0">
                <a:solidFill>
                  <a:schemeClr val="tx1"/>
                </a:solidFill>
                <a:latin typeface="Times New Roman" pitchFamily="18" charset="0"/>
                <a:cs typeface="Times New Roman" pitchFamily="18" charset="0"/>
              </a:rPr>
              <a:t>(2</a:t>
            </a:r>
            <a:r>
              <a:rPr lang="en-US" sz="2400" baseline="30000" dirty="0" smtClean="0">
                <a:solidFill>
                  <a:schemeClr val="tx1"/>
                </a:solidFill>
                <a:latin typeface="Times New Roman" pitchFamily="18" charset="0"/>
                <a:cs typeface="Times New Roman" pitchFamily="18" charset="0"/>
              </a:rPr>
              <a:t>17</a:t>
            </a:r>
            <a:r>
              <a:rPr lang="en-US" sz="2400" dirty="0" smtClean="0">
                <a:solidFill>
                  <a:schemeClr val="tx1"/>
                </a:solidFill>
                <a:latin typeface="Times New Roman" pitchFamily="18" charset="0"/>
                <a:cs typeface="Times New Roman" pitchFamily="18" charset="0"/>
              </a:rPr>
              <a:t> time attack)</a:t>
            </a:r>
            <a:endParaRPr lang="en-US" sz="1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3632200"/>
            <a:ext cx="8763000" cy="3225800"/>
          </a:xfrm>
        </p:spPr>
        <p:txBody>
          <a:bodyPr>
            <a:noAutofit/>
          </a:bodyPr>
          <a:lstStyle/>
          <a:p>
            <a:pPr marL="0" indent="0">
              <a:buNone/>
            </a:pPr>
            <a:r>
              <a:rPr lang="en-US" sz="2200" dirty="0" smtClean="0"/>
              <a:t>For all possible initial settings of 17-bit LFSR do:</a:t>
            </a:r>
          </a:p>
          <a:p>
            <a:r>
              <a:rPr lang="en-US" sz="2200" dirty="0" smtClean="0"/>
              <a:t>Run 17-bit LFSR to get 20 bytes of output</a:t>
            </a:r>
          </a:p>
          <a:p>
            <a:r>
              <a:rPr lang="en-US" sz="2200" dirty="0" smtClean="0"/>
              <a:t>Subtract from CSS prefix   ⇒   candidate 20 bytes output of 25-bit LFSR</a:t>
            </a:r>
          </a:p>
          <a:p>
            <a:r>
              <a:rPr lang="en-US" sz="2200" dirty="0" smtClean="0"/>
              <a:t>If consistent with 25-bit LFSR, found correct initial settings of both</a:t>
            </a:r>
          </a:p>
          <a:p>
            <a:r>
              <a:rPr lang="en-US" sz="2200" dirty="0" smtClean="0"/>
              <a:t>Using key, generate entire CSS output    </a:t>
            </a:r>
            <a:endParaRPr lang="en-US" sz="2200" dirty="0"/>
          </a:p>
        </p:txBody>
      </p:sp>
      <p:sp>
        <p:nvSpPr>
          <p:cNvPr id="4" name="Rectangle 3"/>
          <p:cNvSpPr/>
          <p:nvPr/>
        </p:nvSpPr>
        <p:spPr>
          <a:xfrm>
            <a:off x="381000" y="1397000"/>
            <a:ext cx="1828800"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17-bit LFSR</a:t>
            </a:r>
            <a:endParaRPr lang="en-US" sz="2000" dirty="0"/>
          </a:p>
        </p:txBody>
      </p:sp>
      <p:sp>
        <p:nvSpPr>
          <p:cNvPr id="5" name="Rectangle 4"/>
          <p:cNvSpPr/>
          <p:nvPr/>
        </p:nvSpPr>
        <p:spPr>
          <a:xfrm>
            <a:off x="381000" y="2311400"/>
            <a:ext cx="2209800"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25-bit LFSR</a:t>
            </a:r>
            <a:endParaRPr lang="en-US" sz="2000" dirty="0"/>
          </a:p>
        </p:txBody>
      </p:sp>
      <p:sp>
        <p:nvSpPr>
          <p:cNvPr id="12" name="TextBox 11"/>
          <p:cNvSpPr txBox="1"/>
          <p:nvPr/>
        </p:nvSpPr>
        <p:spPr>
          <a:xfrm>
            <a:off x="2971801" y="1803401"/>
            <a:ext cx="1544012" cy="461665"/>
          </a:xfrm>
          <a:prstGeom prst="rect">
            <a:avLst/>
          </a:prstGeom>
          <a:noFill/>
          <a:ln>
            <a:solidFill>
              <a:srgbClr val="4F81BD"/>
            </a:solidFill>
          </a:ln>
        </p:spPr>
        <p:txBody>
          <a:bodyPr wrap="none" rtlCol="0">
            <a:spAutoFit/>
          </a:bodyPr>
          <a:lstStyle/>
          <a:p>
            <a:r>
              <a:rPr lang="en-US" sz="2400" dirty="0" smtClean="0"/>
              <a:t>+</a:t>
            </a:r>
            <a:r>
              <a:rPr lang="en-US" dirty="0" smtClean="0"/>
              <a:t>  (mod 256)</a:t>
            </a:r>
            <a:endParaRPr lang="en-US" dirty="0"/>
          </a:p>
        </p:txBody>
      </p:sp>
      <p:cxnSp>
        <p:nvCxnSpPr>
          <p:cNvPr id="18" name="Elbow Connector 17"/>
          <p:cNvCxnSpPr>
            <a:stCxn id="4" idx="3"/>
            <a:endCxn id="12" idx="0"/>
          </p:cNvCxnSpPr>
          <p:nvPr/>
        </p:nvCxnSpPr>
        <p:spPr>
          <a:xfrm>
            <a:off x="2209800" y="1651000"/>
            <a:ext cx="1534007" cy="15240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5" idx="3"/>
            <a:endCxn id="12" idx="2"/>
          </p:cNvCxnSpPr>
          <p:nvPr/>
        </p:nvCxnSpPr>
        <p:spPr>
          <a:xfrm flipV="1">
            <a:off x="2590800" y="2265066"/>
            <a:ext cx="1153007" cy="300334"/>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590800" y="1295400"/>
            <a:ext cx="312906" cy="369332"/>
          </a:xfrm>
          <a:prstGeom prst="rect">
            <a:avLst/>
          </a:prstGeom>
          <a:noFill/>
        </p:spPr>
        <p:txBody>
          <a:bodyPr wrap="none" rtlCol="0">
            <a:spAutoFit/>
          </a:bodyPr>
          <a:lstStyle/>
          <a:p>
            <a:r>
              <a:rPr lang="en-US" dirty="0" smtClean="0"/>
              <a:t>8</a:t>
            </a:r>
            <a:endParaRPr lang="en-US" dirty="0"/>
          </a:p>
        </p:txBody>
      </p:sp>
      <p:sp>
        <p:nvSpPr>
          <p:cNvPr id="22" name="TextBox 21"/>
          <p:cNvSpPr txBox="1"/>
          <p:nvPr/>
        </p:nvSpPr>
        <p:spPr>
          <a:xfrm>
            <a:off x="2621280" y="2473960"/>
            <a:ext cx="312906" cy="369332"/>
          </a:xfrm>
          <a:prstGeom prst="rect">
            <a:avLst/>
          </a:prstGeom>
          <a:noFill/>
        </p:spPr>
        <p:txBody>
          <a:bodyPr wrap="none" rtlCol="0">
            <a:spAutoFit/>
          </a:bodyPr>
          <a:lstStyle/>
          <a:p>
            <a:r>
              <a:rPr lang="en-US" dirty="0" smtClean="0"/>
              <a:t>8</a:t>
            </a:r>
            <a:endParaRPr lang="en-US" dirty="0"/>
          </a:p>
        </p:txBody>
      </p:sp>
      <p:cxnSp>
        <p:nvCxnSpPr>
          <p:cNvPr id="25" name="Straight Arrow Connector 24"/>
          <p:cNvCxnSpPr>
            <a:stCxn id="12" idx="3"/>
          </p:cNvCxnSpPr>
          <p:nvPr/>
        </p:nvCxnSpPr>
        <p:spPr>
          <a:xfrm>
            <a:off x="4515813" y="2034234"/>
            <a:ext cx="589588" cy="73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572000" y="1717357"/>
            <a:ext cx="312906" cy="369332"/>
          </a:xfrm>
          <a:prstGeom prst="rect">
            <a:avLst/>
          </a:prstGeom>
          <a:noFill/>
        </p:spPr>
        <p:txBody>
          <a:bodyPr wrap="none" rtlCol="0">
            <a:spAutoFit/>
          </a:bodyPr>
          <a:lstStyle/>
          <a:p>
            <a:r>
              <a:rPr lang="en-US" dirty="0" smtClean="0"/>
              <a:t>8</a:t>
            </a:r>
            <a:endParaRPr lang="en-US" dirty="0"/>
          </a:p>
        </p:txBody>
      </p:sp>
      <p:sp>
        <p:nvSpPr>
          <p:cNvPr id="31" name="Rectangle 30"/>
          <p:cNvSpPr/>
          <p:nvPr/>
        </p:nvSpPr>
        <p:spPr>
          <a:xfrm>
            <a:off x="6172200" y="1397000"/>
            <a:ext cx="2590800" cy="4064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encrypted movie</a:t>
            </a:r>
            <a:endParaRPr lang="en-US" dirty="0"/>
          </a:p>
        </p:txBody>
      </p:sp>
      <p:sp>
        <p:nvSpPr>
          <p:cNvPr id="32" name="Rectangle 31"/>
          <p:cNvSpPr/>
          <p:nvPr/>
        </p:nvSpPr>
        <p:spPr>
          <a:xfrm>
            <a:off x="6172200" y="2006600"/>
            <a:ext cx="914400" cy="40640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prefix</a:t>
            </a:r>
            <a:endParaRPr lang="en-US" sz="1400" dirty="0"/>
          </a:p>
        </p:txBody>
      </p:sp>
      <p:cxnSp>
        <p:nvCxnSpPr>
          <p:cNvPr id="34" name="Straight Connector 33"/>
          <p:cNvCxnSpPr/>
          <p:nvPr/>
        </p:nvCxnSpPr>
        <p:spPr>
          <a:xfrm>
            <a:off x="5943600" y="2514600"/>
            <a:ext cx="304800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172200" y="2616200"/>
            <a:ext cx="9144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CSS prefix</a:t>
            </a:r>
            <a:endParaRPr lang="en-US" sz="1400" dirty="0"/>
          </a:p>
        </p:txBody>
      </p:sp>
      <p:sp>
        <p:nvSpPr>
          <p:cNvPr id="36" name="TextBox 35"/>
          <p:cNvSpPr txBox="1"/>
          <p:nvPr/>
        </p:nvSpPr>
        <p:spPr>
          <a:xfrm>
            <a:off x="5715000" y="1686580"/>
            <a:ext cx="542136" cy="523220"/>
          </a:xfrm>
          <a:prstGeom prst="rect">
            <a:avLst/>
          </a:prstGeom>
          <a:noFill/>
        </p:spPr>
        <p:txBody>
          <a:bodyPr wrap="none" rtlCol="0">
            <a:spAutoFit/>
          </a:bodyPr>
          <a:lstStyle/>
          <a:p>
            <a:r>
              <a:rPr lang="en-US" sz="2800" dirty="0"/>
              <a:t>⊕</a:t>
            </a:r>
          </a:p>
        </p:txBody>
      </p:sp>
      <p:sp>
        <p:nvSpPr>
          <p:cNvPr id="19" name="Footer Placeholder 18"/>
          <p:cNvSpPr>
            <a:spLocks noGrp="1"/>
          </p:cNvSpPr>
          <p:nvPr>
            <p:ph type="ftr" sz="quarter" idx="11"/>
          </p:nvPr>
        </p:nvSpPr>
        <p:spPr/>
        <p:txBody>
          <a:bodyPr/>
          <a:lstStyle/>
          <a:p>
            <a:r>
              <a:rPr lang="en-US" dirty="0" smtClean="0"/>
              <a:t>FAST-NUCES</a:t>
            </a:r>
            <a:endParaRPr lang="en-US" dirty="0"/>
          </a:p>
        </p:txBody>
      </p:sp>
      <p:pic>
        <p:nvPicPr>
          <p:cNvPr id="23" name="Picture 22"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7611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35846"/>
            <a:ext cx="8915400" cy="4247317"/>
          </a:xfrm>
          <a:prstGeom prst="rect">
            <a:avLst/>
          </a:prstGeom>
        </p:spPr>
        <p:txBody>
          <a:bodyPr wrap="square">
            <a:spAutoFit/>
          </a:bodyPr>
          <a:lstStyle/>
          <a:p>
            <a:r>
              <a:rPr lang="en-GB" dirty="0">
                <a:latin typeface="OpenSans"/>
              </a:rPr>
              <a:t>Now let me show you how. </a:t>
            </a:r>
            <a:r>
              <a:rPr lang="en-GB" dirty="0" smtClean="0">
                <a:latin typeface="OpenSans"/>
              </a:rPr>
              <a:t>So </a:t>
            </a:r>
            <a:r>
              <a:rPr lang="en-GB" dirty="0">
                <a:latin typeface="OpenSans"/>
              </a:rPr>
              <a:t>suppose you intercept the movies, so here we have an </a:t>
            </a:r>
            <a:r>
              <a:rPr lang="en-GB" dirty="0" smtClean="0">
                <a:latin typeface="OpenSans"/>
              </a:rPr>
              <a:t>encrypted </a:t>
            </a:r>
            <a:r>
              <a:rPr lang="en-GB" dirty="0">
                <a:latin typeface="OpenSans"/>
              </a:rPr>
              <a:t>movie that you want to decrypt.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let's say that this is all encrypted so </a:t>
            </a:r>
            <a:r>
              <a:rPr lang="en-GB" dirty="0" smtClean="0">
                <a:latin typeface="OpenSans"/>
              </a:rPr>
              <a:t>you </a:t>
            </a:r>
            <a:r>
              <a:rPr lang="en-GB" dirty="0">
                <a:latin typeface="OpenSans"/>
              </a:rPr>
              <a:t>have no idea what's inside of here. However, it so happens that just because </a:t>
            </a:r>
            <a:r>
              <a:rPr lang="en-GB" dirty="0" smtClean="0">
                <a:latin typeface="OpenSans"/>
              </a:rPr>
              <a:t>DVD </a:t>
            </a:r>
            <a:r>
              <a:rPr lang="en-GB" dirty="0">
                <a:latin typeface="OpenSans"/>
              </a:rPr>
              <a:t>encryption is using MPEG files, it so happens if you know of a prefix of the </a:t>
            </a:r>
            <a:r>
              <a:rPr lang="en-GB" dirty="0" smtClean="0">
                <a:latin typeface="OpenSans"/>
              </a:rPr>
              <a:t>plaintext</a:t>
            </a:r>
            <a:r>
              <a:rPr lang="en-GB" dirty="0">
                <a:latin typeface="OpenSans"/>
              </a:rPr>
              <a:t>, let's just say maybe this is twenty bytes. </a:t>
            </a:r>
            <a:endParaRPr lang="en-GB" dirty="0" smtClean="0">
              <a:latin typeface="OpenSans"/>
            </a:endParaRPr>
          </a:p>
          <a:p>
            <a:endParaRPr lang="en-GB" dirty="0">
              <a:latin typeface="OpenSans"/>
            </a:endParaRPr>
          </a:p>
          <a:p>
            <a:r>
              <a:rPr lang="en-GB" dirty="0" smtClean="0">
                <a:latin typeface="OpenSans"/>
              </a:rPr>
              <a:t>Well</a:t>
            </a:r>
            <a:r>
              <a:rPr lang="en-GB" dirty="0">
                <a:latin typeface="OpenSans"/>
              </a:rPr>
              <a:t>, we know if you </a:t>
            </a:r>
            <a:r>
              <a:rPr lang="en-GB" dirty="0" smtClean="0">
                <a:latin typeface="OpenSans"/>
              </a:rPr>
              <a:t>XOR </a:t>
            </a:r>
            <a:r>
              <a:rPr lang="en-GB" dirty="0">
                <a:latin typeface="OpenSans"/>
              </a:rPr>
              <a:t>these two things together, so in other words, you do the XOR here, </a:t>
            </a:r>
            <a:r>
              <a:rPr lang="en-GB" b="1" dirty="0" smtClean="0">
                <a:solidFill>
                  <a:srgbClr val="C00000"/>
                </a:solidFill>
                <a:latin typeface="OpenSans"/>
              </a:rPr>
              <a:t>what </a:t>
            </a:r>
            <a:r>
              <a:rPr lang="en-GB" b="1" dirty="0">
                <a:solidFill>
                  <a:srgbClr val="C00000"/>
                </a:solidFill>
                <a:latin typeface="OpenSans"/>
              </a:rPr>
              <a:t>you'll get is the initial segment of the PRG</a:t>
            </a:r>
            <a:r>
              <a:rPr lang="en-GB" dirty="0">
                <a:latin typeface="OpenSans"/>
              </a:rPr>
              <a:t>. </a:t>
            </a:r>
            <a:endParaRPr lang="en-GB" dirty="0" smtClean="0">
              <a:latin typeface="OpenSans"/>
            </a:endParaRPr>
          </a:p>
          <a:p>
            <a:endParaRPr lang="en-GB" dirty="0">
              <a:latin typeface="OpenSans"/>
            </a:endParaRPr>
          </a:p>
          <a:p>
            <a:r>
              <a:rPr lang="en-GB" b="1" dirty="0" smtClean="0">
                <a:solidFill>
                  <a:srgbClr val="C00000"/>
                </a:solidFill>
                <a:latin typeface="OpenSans"/>
              </a:rPr>
              <a:t>So</a:t>
            </a:r>
            <a:r>
              <a:rPr lang="en-GB" b="1" dirty="0">
                <a:solidFill>
                  <a:srgbClr val="C00000"/>
                </a:solidFill>
                <a:latin typeface="OpenSans"/>
              </a:rPr>
              <a:t>, you'll get the </a:t>
            </a:r>
            <a:r>
              <a:rPr lang="en-GB" b="1" dirty="0" smtClean="0">
                <a:solidFill>
                  <a:srgbClr val="C00000"/>
                </a:solidFill>
                <a:latin typeface="OpenSans"/>
              </a:rPr>
              <a:t>first </a:t>
            </a:r>
            <a:r>
              <a:rPr lang="en-GB" b="1" dirty="0">
                <a:solidFill>
                  <a:srgbClr val="C00000"/>
                </a:solidFill>
                <a:latin typeface="OpenSans"/>
              </a:rPr>
              <a:t>twenty bytes of the output of CSS, the output of this PRG. </a:t>
            </a:r>
            <a:endParaRPr lang="en-GB" b="1" dirty="0" smtClean="0">
              <a:solidFill>
                <a:srgbClr val="C00000"/>
              </a:solidFill>
              <a:latin typeface="OpenSans"/>
            </a:endParaRPr>
          </a:p>
          <a:p>
            <a:endParaRPr lang="en-GB" dirty="0">
              <a:latin typeface="OpenSans"/>
            </a:endParaRPr>
          </a:p>
          <a:p>
            <a:r>
              <a:rPr lang="en-GB" dirty="0" smtClean="0">
                <a:latin typeface="OpenSans"/>
              </a:rPr>
              <a:t>So </a:t>
            </a:r>
            <a:r>
              <a:rPr lang="en-GB" dirty="0">
                <a:latin typeface="OpenSans"/>
              </a:rPr>
              <a:t>we have the first twenty bytes of the output. Now </a:t>
            </a:r>
            <a:r>
              <a:rPr lang="en-GB" dirty="0" smtClean="0">
                <a:latin typeface="OpenSans"/>
              </a:rPr>
              <a:t>we </a:t>
            </a:r>
            <a:r>
              <a:rPr lang="en-GB" dirty="0">
                <a:latin typeface="OpenSans"/>
              </a:rPr>
              <a:t>do the following. We try all two to the seventeen possible values of the first </a:t>
            </a:r>
            <a:r>
              <a:rPr lang="en-GB" dirty="0" smtClean="0">
                <a:latin typeface="OpenSans"/>
              </a:rPr>
              <a:t>LFSR</a:t>
            </a:r>
            <a:r>
              <a:rPr lang="en-GB" dirty="0">
                <a:latin typeface="OpenSans"/>
              </a:rPr>
              <a:t>. </a:t>
            </a:r>
            <a:endParaRPr lang="en-GB" dirty="0">
              <a:latin typeface="OpenSans"/>
            </a:endParaRPr>
          </a:p>
        </p:txBody>
      </p:sp>
    </p:spTree>
    <p:extLst>
      <p:ext uri="{BB962C8B-B14F-4D97-AF65-F5344CB8AC3E}">
        <p14:creationId xmlns:p14="http://schemas.microsoft.com/office/powerpoint/2010/main" val="7525419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62890"/>
            <a:ext cx="8763000" cy="5078313"/>
          </a:xfrm>
          <a:prstGeom prst="rect">
            <a:avLst/>
          </a:prstGeom>
        </p:spPr>
        <p:txBody>
          <a:bodyPr wrap="square">
            <a:spAutoFit/>
          </a:bodyPr>
          <a:lstStyle/>
          <a:p>
            <a:r>
              <a:rPr lang="en-GB" dirty="0" smtClean="0">
                <a:latin typeface="OpenSans"/>
              </a:rPr>
              <a:t>So </a:t>
            </a:r>
            <a:r>
              <a:rPr lang="en-GB" dirty="0">
                <a:latin typeface="OpenSans"/>
              </a:rPr>
              <a:t>two to the seventeen possible values.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for each value, so for </a:t>
            </a:r>
            <a:r>
              <a:rPr lang="en-GB" dirty="0" smtClean="0">
                <a:latin typeface="OpenSans"/>
              </a:rPr>
              <a:t>each </a:t>
            </a:r>
            <a:r>
              <a:rPr lang="en-GB" dirty="0">
                <a:latin typeface="OpenSans"/>
              </a:rPr>
              <a:t>of these two to the seventeen initial values of the LFSR, </a:t>
            </a:r>
            <a:r>
              <a:rPr lang="en-GB" dirty="0" smtClean="0">
                <a:latin typeface="OpenSans"/>
              </a:rPr>
              <a:t>we will run </a:t>
            </a:r>
            <a:r>
              <a:rPr lang="en-GB" dirty="0">
                <a:latin typeface="OpenSans"/>
              </a:rPr>
              <a:t>the </a:t>
            </a:r>
            <a:r>
              <a:rPr lang="en-GB" dirty="0" smtClean="0">
                <a:latin typeface="OpenSans"/>
              </a:rPr>
              <a:t>LFSR </a:t>
            </a:r>
            <a:r>
              <a:rPr lang="en-GB" dirty="0">
                <a:latin typeface="OpenSans"/>
              </a:rPr>
              <a:t>for twenty </a:t>
            </a:r>
            <a:r>
              <a:rPr lang="en-GB" dirty="0" smtClean="0">
                <a:latin typeface="OpenSans"/>
              </a:rPr>
              <a:t>bytes.</a:t>
            </a:r>
          </a:p>
          <a:p>
            <a:endParaRPr lang="en-GB" dirty="0">
              <a:latin typeface="OpenSans"/>
            </a:endParaRPr>
          </a:p>
          <a:p>
            <a:r>
              <a:rPr lang="en-GB" dirty="0" smtClean="0">
                <a:latin typeface="OpenSans"/>
              </a:rPr>
              <a:t>So </a:t>
            </a:r>
            <a:r>
              <a:rPr lang="en-GB" dirty="0">
                <a:latin typeface="OpenSans"/>
              </a:rPr>
              <a:t>we'll generate twenty bytes of outputs from this </a:t>
            </a:r>
            <a:r>
              <a:rPr lang="en-GB" dirty="0" smtClean="0">
                <a:latin typeface="OpenSans"/>
              </a:rPr>
              <a:t>first </a:t>
            </a:r>
            <a:r>
              <a:rPr lang="en-GB" dirty="0">
                <a:latin typeface="OpenSans"/>
              </a:rPr>
              <a:t>LFSR, assuming—for each one of the two to the seventeen possible settings. </a:t>
            </a:r>
            <a:endParaRPr lang="en-GB" dirty="0" smtClean="0">
              <a:latin typeface="OpenSans"/>
            </a:endParaRPr>
          </a:p>
          <a:p>
            <a:endParaRPr lang="en-GB" dirty="0">
              <a:latin typeface="OpenSans"/>
            </a:endParaRPr>
          </a:p>
          <a:p>
            <a:r>
              <a:rPr lang="en-GB" dirty="0">
                <a:latin typeface="OpenSans"/>
              </a:rPr>
              <a:t>Now, remember we have the full output of the CSS system. So what we can do is we </a:t>
            </a:r>
            <a:r>
              <a:rPr lang="en-GB" dirty="0" smtClean="0">
                <a:latin typeface="OpenSans"/>
              </a:rPr>
              <a:t>can </a:t>
            </a:r>
            <a:r>
              <a:rPr lang="en-GB" dirty="0">
                <a:latin typeface="OpenSans"/>
              </a:rPr>
              <a:t>take this output that we have.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subtract it from the twenty bites that we </a:t>
            </a:r>
            <a:r>
              <a:rPr lang="en-GB" dirty="0" smtClean="0">
                <a:latin typeface="OpenSans"/>
              </a:rPr>
              <a:t>got </a:t>
            </a:r>
            <a:r>
              <a:rPr lang="en-GB" dirty="0">
                <a:latin typeface="OpenSans"/>
              </a:rPr>
              <a:t>from the first LFSR, and if in fact our guess for the initial state of the first </a:t>
            </a:r>
            <a:r>
              <a:rPr lang="en-GB" dirty="0" smtClean="0">
                <a:latin typeface="OpenSans"/>
              </a:rPr>
              <a:t>LFSR </a:t>
            </a:r>
            <a:r>
              <a:rPr lang="en-GB" dirty="0">
                <a:latin typeface="OpenSans"/>
              </a:rPr>
              <a:t>is correct, what we should get is the first twenty-byte output of the </a:t>
            </a:r>
            <a:r>
              <a:rPr lang="en-GB" dirty="0" smtClean="0">
                <a:latin typeface="OpenSans"/>
              </a:rPr>
              <a:t>second </a:t>
            </a:r>
            <a:r>
              <a:rPr lang="en-GB" dirty="0">
                <a:latin typeface="OpenSans"/>
              </a:rPr>
              <a:t>LFSR. </a:t>
            </a:r>
            <a:endParaRPr lang="en-GB" dirty="0" smtClean="0">
              <a:latin typeface="OpenSans"/>
            </a:endParaRPr>
          </a:p>
          <a:p>
            <a:endParaRPr lang="en-GB" dirty="0">
              <a:latin typeface="OpenSans"/>
            </a:endParaRPr>
          </a:p>
          <a:p>
            <a:r>
              <a:rPr lang="en-GB" dirty="0" smtClean="0">
                <a:latin typeface="OpenSans"/>
              </a:rPr>
              <a:t>Because </a:t>
            </a:r>
            <a:r>
              <a:rPr lang="en-GB" dirty="0">
                <a:latin typeface="OpenSans"/>
              </a:rPr>
              <a:t>that's by definition what the output of the CSS </a:t>
            </a:r>
            <a:r>
              <a:rPr lang="en-GB" dirty="0" smtClean="0">
                <a:latin typeface="OpenSans"/>
              </a:rPr>
              <a:t>system </a:t>
            </a:r>
            <a:r>
              <a:rPr lang="en-GB" dirty="0">
                <a:latin typeface="OpenSans"/>
              </a:rPr>
              <a:t>is. Now, it turns out that looking at a 20-byte sequence, it's very easy </a:t>
            </a:r>
            <a:r>
              <a:rPr lang="en-GB" dirty="0" smtClean="0">
                <a:latin typeface="OpenSans"/>
              </a:rPr>
              <a:t>to </a:t>
            </a:r>
            <a:r>
              <a:rPr lang="en-GB" dirty="0">
                <a:latin typeface="OpenSans"/>
              </a:rPr>
              <a:t>tell whether this 20-byte sequence came from a 25-bit LFSR or not. </a:t>
            </a:r>
            <a:endParaRPr lang="en-GB" dirty="0">
              <a:latin typeface="OpenSans"/>
            </a:endParaRPr>
          </a:p>
        </p:txBody>
      </p:sp>
    </p:spTree>
    <p:extLst>
      <p:ext uri="{BB962C8B-B14F-4D97-AF65-F5344CB8AC3E}">
        <p14:creationId xmlns:p14="http://schemas.microsoft.com/office/powerpoint/2010/main" val="38343608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685800"/>
            <a:ext cx="8839200" cy="4247317"/>
          </a:xfrm>
          <a:prstGeom prst="rect">
            <a:avLst/>
          </a:prstGeom>
        </p:spPr>
        <p:txBody>
          <a:bodyPr wrap="square">
            <a:spAutoFit/>
          </a:bodyPr>
          <a:lstStyle/>
          <a:p>
            <a:r>
              <a:rPr lang="en-GB" dirty="0">
                <a:latin typeface="OpenSans"/>
              </a:rPr>
              <a:t>If it </a:t>
            </a:r>
            <a:r>
              <a:rPr lang="en-GB" dirty="0" smtClean="0">
                <a:latin typeface="OpenSans"/>
              </a:rPr>
              <a:t>didn't</a:t>
            </a:r>
            <a:r>
              <a:rPr lang="en-GB" dirty="0">
                <a:latin typeface="OpenSans"/>
              </a:rPr>
              <a:t>, then we know that our guess for the 17-bit LFSR was </a:t>
            </a:r>
            <a:r>
              <a:rPr lang="en-GB" dirty="0" smtClean="0">
                <a:latin typeface="OpenSans"/>
              </a:rPr>
              <a:t>incorrect </a:t>
            </a:r>
            <a:r>
              <a:rPr lang="en-GB" dirty="0">
                <a:latin typeface="OpenSans"/>
              </a:rPr>
              <a:t>and then we move on to the next guess for the 17-bit LFSR and </a:t>
            </a:r>
            <a:r>
              <a:rPr lang="en-GB" dirty="0" smtClean="0">
                <a:latin typeface="OpenSans"/>
              </a:rPr>
              <a:t>the </a:t>
            </a:r>
            <a:r>
              <a:rPr lang="en-GB" dirty="0">
                <a:latin typeface="OpenSans"/>
              </a:rPr>
              <a:t>next guess and so on and so forth. </a:t>
            </a:r>
          </a:p>
          <a:p>
            <a:endParaRPr lang="en-GB" dirty="0" smtClean="0">
              <a:latin typeface="OpenSans"/>
            </a:endParaRPr>
          </a:p>
          <a:p>
            <a:endParaRPr lang="en-GB" dirty="0">
              <a:latin typeface="OpenSans"/>
            </a:endParaRPr>
          </a:p>
          <a:p>
            <a:r>
              <a:rPr lang="en-GB" dirty="0" smtClean="0">
                <a:latin typeface="OpenSans"/>
              </a:rPr>
              <a:t>Until </a:t>
            </a:r>
            <a:r>
              <a:rPr lang="en-GB" dirty="0">
                <a:latin typeface="OpenSans"/>
              </a:rPr>
              <a:t>eventually we hit the right initial </a:t>
            </a:r>
            <a:r>
              <a:rPr lang="en-GB" dirty="0" smtClean="0">
                <a:latin typeface="OpenSans"/>
              </a:rPr>
              <a:t>state </a:t>
            </a:r>
            <a:r>
              <a:rPr lang="en-GB" dirty="0">
                <a:latin typeface="OpenSans"/>
              </a:rPr>
              <a:t>for the 17-bit LFSR, and then we'll actually get, we'll see that </a:t>
            </a:r>
            <a:r>
              <a:rPr lang="en-GB" dirty="0" smtClean="0">
                <a:latin typeface="OpenSans"/>
              </a:rPr>
              <a:t>the </a:t>
            </a:r>
            <a:r>
              <a:rPr lang="en-GB" dirty="0">
                <a:latin typeface="OpenSans"/>
              </a:rPr>
              <a:t>20 bytes that we get as the candidate output for the 25-bit LFSR is </a:t>
            </a:r>
            <a:r>
              <a:rPr lang="en-GB" dirty="0" smtClean="0">
                <a:latin typeface="OpenSans"/>
              </a:rPr>
              <a:t>in </a:t>
            </a:r>
            <a:r>
              <a:rPr lang="en-GB" dirty="0">
                <a:latin typeface="OpenSans"/>
              </a:rPr>
              <a:t>fact a possible output for a 25-bit LFSR. </a:t>
            </a:r>
            <a:endParaRPr lang="en-GB" dirty="0" smtClean="0">
              <a:latin typeface="OpenSans"/>
            </a:endParaRPr>
          </a:p>
          <a:p>
            <a:endParaRPr lang="en-GB" dirty="0">
              <a:latin typeface="OpenSans"/>
            </a:endParaRPr>
          </a:p>
          <a:p>
            <a:r>
              <a:rPr lang="en-GB" dirty="0" smtClean="0">
                <a:solidFill>
                  <a:srgbClr val="C00000"/>
                </a:solidFill>
                <a:latin typeface="OpenSans"/>
              </a:rPr>
              <a:t>And </a:t>
            </a:r>
            <a:r>
              <a:rPr lang="en-GB" dirty="0">
                <a:solidFill>
                  <a:srgbClr val="C00000"/>
                </a:solidFill>
                <a:latin typeface="OpenSans"/>
              </a:rPr>
              <a:t>then, not only will we have </a:t>
            </a:r>
            <a:r>
              <a:rPr lang="en-GB" dirty="0" smtClean="0">
                <a:solidFill>
                  <a:srgbClr val="C00000"/>
                </a:solidFill>
                <a:latin typeface="OpenSans"/>
              </a:rPr>
              <a:t>learned </a:t>
            </a:r>
            <a:r>
              <a:rPr lang="en-GB" dirty="0">
                <a:solidFill>
                  <a:srgbClr val="C00000"/>
                </a:solidFill>
                <a:latin typeface="OpenSans"/>
              </a:rPr>
              <a:t>the correct initial state for the 17-bit LFSR, we will have also </a:t>
            </a:r>
            <a:r>
              <a:rPr lang="en-GB" dirty="0" smtClean="0">
                <a:solidFill>
                  <a:srgbClr val="C00000"/>
                </a:solidFill>
                <a:latin typeface="OpenSans"/>
              </a:rPr>
              <a:t>learned </a:t>
            </a:r>
            <a:r>
              <a:rPr lang="en-GB" dirty="0">
                <a:solidFill>
                  <a:srgbClr val="C00000"/>
                </a:solidFill>
                <a:latin typeface="OpenSans"/>
              </a:rPr>
              <a:t>the correct initial state of the 25-bit LFSR</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we can predict the </a:t>
            </a:r>
            <a:r>
              <a:rPr lang="en-GB" dirty="0" smtClean="0">
                <a:latin typeface="OpenSans"/>
              </a:rPr>
              <a:t>remaining </a:t>
            </a:r>
            <a:r>
              <a:rPr lang="en-GB" dirty="0">
                <a:latin typeface="OpenSans"/>
              </a:rPr>
              <a:t>outputs of CSS, and of course, using that, we can then decrypt the rest of </a:t>
            </a:r>
            <a:r>
              <a:rPr lang="en-GB" dirty="0" smtClean="0">
                <a:latin typeface="OpenSans"/>
              </a:rPr>
              <a:t>the </a:t>
            </a:r>
            <a:r>
              <a:rPr lang="en-GB" dirty="0">
                <a:latin typeface="OpenSans"/>
              </a:rPr>
              <a:t>movie. We can actually recover the remaining plaintext</a:t>
            </a:r>
            <a:endParaRPr lang="en-GB" dirty="0">
              <a:latin typeface="OpenSans"/>
            </a:endParaRPr>
          </a:p>
        </p:txBody>
      </p:sp>
    </p:spTree>
    <p:extLst>
      <p:ext uri="{BB962C8B-B14F-4D97-AF65-F5344CB8AC3E}">
        <p14:creationId xmlns:p14="http://schemas.microsoft.com/office/powerpoint/2010/main" val="187394879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371600"/>
            <a:ext cx="8839200" cy="4801314"/>
          </a:xfrm>
          <a:prstGeom prst="rect">
            <a:avLst/>
          </a:prstGeom>
        </p:spPr>
        <p:txBody>
          <a:bodyPr wrap="square">
            <a:spAutoFit/>
          </a:bodyPr>
          <a:lstStyle/>
          <a:p>
            <a:r>
              <a:rPr lang="en-GB" dirty="0">
                <a:solidFill>
                  <a:srgbClr val="C00000"/>
                </a:solidFill>
                <a:latin typeface="OpenSans"/>
              </a:rPr>
              <a:t>let's move on to better examples, and in particular the better </a:t>
            </a:r>
            <a:r>
              <a:rPr lang="en-GB" dirty="0" smtClean="0">
                <a:solidFill>
                  <a:srgbClr val="C00000"/>
                </a:solidFill>
                <a:latin typeface="OpenSans"/>
              </a:rPr>
              <a:t>pseudo-random </a:t>
            </a:r>
            <a:r>
              <a:rPr lang="en-GB" dirty="0">
                <a:solidFill>
                  <a:srgbClr val="C00000"/>
                </a:solidFill>
                <a:latin typeface="OpenSans"/>
              </a:rPr>
              <a:t>generators come from what's called the </a:t>
            </a:r>
            <a:r>
              <a:rPr lang="en-GB" dirty="0" err="1">
                <a:solidFill>
                  <a:srgbClr val="C00000"/>
                </a:solidFill>
                <a:latin typeface="OpenSans"/>
              </a:rPr>
              <a:t>eStream</a:t>
            </a:r>
            <a:r>
              <a:rPr lang="en-GB" dirty="0">
                <a:solidFill>
                  <a:srgbClr val="C00000"/>
                </a:solidFill>
                <a:latin typeface="OpenSans"/>
              </a:rPr>
              <a:t> Project</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This </a:t>
            </a:r>
            <a:r>
              <a:rPr lang="en-GB" dirty="0">
                <a:latin typeface="OpenSans"/>
              </a:rPr>
              <a:t>is a </a:t>
            </a:r>
            <a:r>
              <a:rPr lang="en-GB" dirty="0" smtClean="0">
                <a:latin typeface="OpenSans"/>
              </a:rPr>
              <a:t>project </a:t>
            </a:r>
            <a:r>
              <a:rPr lang="en-GB" dirty="0">
                <a:latin typeface="OpenSans"/>
              </a:rPr>
              <a:t>that concluded in 2008, and they </a:t>
            </a:r>
            <a:r>
              <a:rPr lang="en-GB" dirty="0">
                <a:solidFill>
                  <a:srgbClr val="C00000"/>
                </a:solidFill>
                <a:latin typeface="OpenSans"/>
              </a:rPr>
              <a:t>qualify basically five different stream </a:t>
            </a:r>
            <a:r>
              <a:rPr lang="en-GB" dirty="0" smtClean="0">
                <a:solidFill>
                  <a:srgbClr val="C00000"/>
                </a:solidFill>
                <a:latin typeface="OpenSans"/>
              </a:rPr>
              <a:t>ciphers</a:t>
            </a:r>
            <a:r>
              <a:rPr lang="en-GB" dirty="0">
                <a:latin typeface="OpenSans"/>
              </a:rPr>
              <a:t>, but here I want to present just one. </a:t>
            </a:r>
            <a:endParaRPr lang="en-GB" dirty="0" smtClean="0">
              <a:latin typeface="OpenSans"/>
            </a:endParaRPr>
          </a:p>
          <a:p>
            <a:endParaRPr lang="en-GB" dirty="0">
              <a:latin typeface="OpenSans"/>
            </a:endParaRPr>
          </a:p>
          <a:p>
            <a:r>
              <a:rPr lang="en-GB" dirty="0" smtClean="0">
                <a:latin typeface="OpenSans"/>
              </a:rPr>
              <a:t>So </a:t>
            </a:r>
            <a:r>
              <a:rPr lang="en-GB" dirty="0">
                <a:solidFill>
                  <a:srgbClr val="00B050"/>
                </a:solidFill>
                <a:latin typeface="OpenSans"/>
              </a:rPr>
              <a:t>first of all the parameters for </a:t>
            </a:r>
            <a:r>
              <a:rPr lang="en-GB" dirty="0" smtClean="0">
                <a:solidFill>
                  <a:srgbClr val="00B050"/>
                </a:solidFill>
                <a:latin typeface="OpenSans"/>
              </a:rPr>
              <a:t>these </a:t>
            </a:r>
            <a:r>
              <a:rPr lang="en-GB" dirty="0">
                <a:solidFill>
                  <a:srgbClr val="00B050"/>
                </a:solidFill>
                <a:latin typeface="OpenSans"/>
              </a:rPr>
              <a:t>stream ciphers are a little different than what we're used to. </a:t>
            </a:r>
            <a:endParaRPr lang="en-GB" dirty="0" smtClean="0">
              <a:solidFill>
                <a:srgbClr val="00B050"/>
              </a:solidFill>
              <a:latin typeface="OpenSans"/>
            </a:endParaRPr>
          </a:p>
          <a:p>
            <a:endParaRPr lang="en-GB" dirty="0">
              <a:latin typeface="OpenSans"/>
            </a:endParaRPr>
          </a:p>
          <a:p>
            <a:r>
              <a:rPr lang="en-GB" dirty="0" smtClean="0">
                <a:latin typeface="OpenSans"/>
              </a:rPr>
              <a:t>So </a:t>
            </a:r>
            <a:r>
              <a:rPr lang="en-GB" dirty="0">
                <a:latin typeface="OpenSans"/>
              </a:rPr>
              <a:t>these </a:t>
            </a:r>
            <a:r>
              <a:rPr lang="en-GB" dirty="0" smtClean="0">
                <a:latin typeface="OpenSans"/>
              </a:rPr>
              <a:t>stream </a:t>
            </a:r>
            <a:r>
              <a:rPr lang="en-GB" dirty="0">
                <a:latin typeface="OpenSans"/>
              </a:rPr>
              <a:t>ciphers as normal they have a seed. But in </a:t>
            </a:r>
            <a:r>
              <a:rPr lang="en-GB" b="1" dirty="0">
                <a:solidFill>
                  <a:srgbClr val="00B050"/>
                </a:solidFill>
                <a:latin typeface="OpenSans"/>
              </a:rPr>
              <a:t>addition they also have, what's </a:t>
            </a:r>
            <a:r>
              <a:rPr lang="en-GB" b="1" dirty="0" smtClean="0">
                <a:solidFill>
                  <a:srgbClr val="00B050"/>
                </a:solidFill>
                <a:latin typeface="OpenSans"/>
              </a:rPr>
              <a:t>called </a:t>
            </a:r>
            <a:r>
              <a:rPr lang="en-GB" b="1" dirty="0">
                <a:solidFill>
                  <a:srgbClr val="00B050"/>
                </a:solidFill>
                <a:latin typeface="OpenSans"/>
              </a:rPr>
              <a:t>a </a:t>
            </a:r>
            <a:r>
              <a:rPr lang="en-GB" b="1" dirty="0" smtClean="0">
                <a:solidFill>
                  <a:srgbClr val="00B050"/>
                </a:solidFill>
                <a:latin typeface="OpenSans"/>
              </a:rPr>
              <a:t>nonce</a:t>
            </a:r>
            <a:r>
              <a:rPr lang="en-GB" dirty="0" smtClean="0">
                <a:latin typeface="OpenSans"/>
              </a:rPr>
              <a:t>. </a:t>
            </a:r>
          </a:p>
          <a:p>
            <a:endParaRPr lang="en-GB" b="1" dirty="0">
              <a:solidFill>
                <a:srgbClr val="00B050"/>
              </a:solidFill>
              <a:latin typeface="OpenSans"/>
            </a:endParaRPr>
          </a:p>
          <a:p>
            <a:r>
              <a:rPr lang="en-GB" b="1" dirty="0" smtClean="0">
                <a:solidFill>
                  <a:srgbClr val="00B050"/>
                </a:solidFill>
                <a:latin typeface="OpenSans"/>
              </a:rPr>
              <a:t>So</a:t>
            </a:r>
            <a:r>
              <a:rPr lang="en-GB" b="1" dirty="0">
                <a:solidFill>
                  <a:srgbClr val="00B050"/>
                </a:solidFill>
                <a:latin typeface="OpenSans"/>
              </a:rPr>
              <a:t> </a:t>
            </a:r>
            <a:r>
              <a:rPr lang="en-GB" b="1" dirty="0" smtClean="0">
                <a:solidFill>
                  <a:srgbClr val="00B050"/>
                </a:solidFill>
                <a:latin typeface="OpenSans"/>
              </a:rPr>
              <a:t>they </a:t>
            </a:r>
            <a:r>
              <a:rPr lang="en-GB" b="1" dirty="0">
                <a:solidFill>
                  <a:srgbClr val="00B050"/>
                </a:solidFill>
                <a:latin typeface="OpenSans"/>
              </a:rPr>
              <a:t>take two inputs a seed and a nonce</a:t>
            </a:r>
            <a:r>
              <a:rPr lang="en-GB" b="1" dirty="0" smtClean="0">
                <a:solidFill>
                  <a:srgbClr val="00B050"/>
                </a:solidFill>
                <a:latin typeface="OpenSans"/>
              </a:rPr>
              <a:t>. </a:t>
            </a:r>
            <a:r>
              <a:rPr lang="en-GB" dirty="0">
                <a:latin typeface="OpenSans"/>
              </a:rPr>
              <a:t>And the of course they produce a very large output, </a:t>
            </a:r>
            <a:r>
              <a:rPr lang="en-GB" dirty="0">
                <a:solidFill>
                  <a:srgbClr val="C00000"/>
                </a:solidFill>
                <a:latin typeface="OpenSans"/>
              </a:rPr>
              <a:t>so n here is </a:t>
            </a:r>
            <a:r>
              <a:rPr lang="en-GB" dirty="0" smtClean="0">
                <a:solidFill>
                  <a:srgbClr val="C00000"/>
                </a:solidFill>
                <a:latin typeface="OpenSans"/>
              </a:rPr>
              <a:t>much</a:t>
            </a:r>
            <a:r>
              <a:rPr lang="en-GB" dirty="0">
                <a:solidFill>
                  <a:srgbClr val="C00000"/>
                </a:solidFill>
                <a:latin typeface="OpenSans"/>
              </a:rPr>
              <a:t>, much, much bigger than s</a:t>
            </a:r>
            <a:r>
              <a:rPr lang="en-GB" dirty="0">
                <a:latin typeface="OpenSans"/>
              </a:rPr>
              <a:t>. </a:t>
            </a:r>
            <a:endParaRPr lang="en-GB" dirty="0" smtClean="0">
              <a:latin typeface="OpenSans"/>
            </a:endParaRPr>
          </a:p>
          <a:p>
            <a:endParaRPr lang="en-GB" dirty="0">
              <a:latin typeface="OpenSans"/>
            </a:endParaRPr>
          </a:p>
          <a:p>
            <a:r>
              <a:rPr lang="en-GB" b="1" dirty="0" smtClean="0">
                <a:solidFill>
                  <a:srgbClr val="C00000"/>
                </a:solidFill>
                <a:latin typeface="OpenSans"/>
              </a:rPr>
              <a:t>Now</a:t>
            </a:r>
            <a:r>
              <a:rPr lang="en-GB" b="1" dirty="0">
                <a:solidFill>
                  <a:srgbClr val="C00000"/>
                </a:solidFill>
                <a:latin typeface="OpenSans"/>
              </a:rPr>
              <a:t>, when I say nonce, what I mean is a value that's </a:t>
            </a:r>
            <a:r>
              <a:rPr lang="en-GB" b="1" dirty="0" smtClean="0">
                <a:solidFill>
                  <a:srgbClr val="C00000"/>
                </a:solidFill>
                <a:latin typeface="OpenSans"/>
              </a:rPr>
              <a:t>never </a:t>
            </a:r>
            <a:r>
              <a:rPr lang="en-GB" b="1" dirty="0">
                <a:solidFill>
                  <a:srgbClr val="C00000"/>
                </a:solidFill>
                <a:latin typeface="OpenSans"/>
              </a:rPr>
              <a:t>going to repeat as long as the key is </a:t>
            </a:r>
            <a:r>
              <a:rPr lang="en-GB" b="1" dirty="0" smtClean="0">
                <a:solidFill>
                  <a:srgbClr val="C00000"/>
                </a:solidFill>
                <a:latin typeface="OpenSans"/>
              </a:rPr>
              <a:t>fixed</a:t>
            </a:r>
            <a:endParaRPr lang="en-GB" b="1" i="0" dirty="0">
              <a:solidFill>
                <a:srgbClr val="C00000"/>
              </a:solidFill>
              <a:effectLst/>
              <a:latin typeface="OpenSans"/>
            </a:endParaRPr>
          </a:p>
        </p:txBody>
      </p:sp>
      <p:sp>
        <p:nvSpPr>
          <p:cNvPr id="4" name="Title 1"/>
          <p:cNvSpPr txBox="1">
            <a:spLocks/>
          </p:cNvSpPr>
          <p:nvPr/>
        </p:nvSpPr>
        <p:spPr>
          <a:xfrm>
            <a:off x="304800" y="381000"/>
            <a:ext cx="7772400" cy="731838"/>
          </a:xfrm>
          <a:prstGeom prst="rect">
            <a:avLst/>
          </a:prstGeom>
        </p:spPr>
        <p:txBody>
          <a:bodyPr>
            <a:normAutofit fontScale="9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solidFill>
                  <a:schemeClr val="tx1"/>
                </a:solidFill>
                <a:latin typeface="Times New Roman" pitchFamily="18" charset="0"/>
                <a:cs typeface="Times New Roman" pitchFamily="18" charset="0"/>
              </a:rPr>
              <a:t>Modern stream ciphers:     eStream </a:t>
            </a:r>
            <a:r>
              <a:rPr lang="en-US" sz="2400" smtClean="0">
                <a:solidFill>
                  <a:schemeClr val="tx1"/>
                </a:solidFill>
                <a:latin typeface="Times New Roman" pitchFamily="18" charset="0"/>
                <a:cs typeface="Times New Roman" pitchFamily="18" charset="0"/>
              </a:rPr>
              <a:t>(2008)</a:t>
            </a:r>
            <a:endParaRPr lang="en-US"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6858842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33126"/>
            <a:ext cx="8839200" cy="5632311"/>
          </a:xfrm>
          <a:prstGeom prst="rect">
            <a:avLst/>
          </a:prstGeom>
        </p:spPr>
        <p:txBody>
          <a:bodyPr wrap="square">
            <a:spAutoFit/>
          </a:bodyPr>
          <a:lstStyle/>
          <a:p>
            <a:r>
              <a:rPr lang="en-GB" dirty="0">
                <a:latin typeface="OpenSans"/>
              </a:rPr>
              <a:t>But for now, just think of it as a unique value that never </a:t>
            </a:r>
            <a:r>
              <a:rPr lang="en-GB" dirty="0" smtClean="0">
                <a:latin typeface="OpenSans"/>
              </a:rPr>
              <a:t>repeats </a:t>
            </a:r>
            <a:r>
              <a:rPr lang="en-GB" dirty="0">
                <a:latin typeface="OpenSans"/>
              </a:rPr>
              <a:t>as long as the key is the same.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so of course once you have this PRG, </a:t>
            </a:r>
            <a:r>
              <a:rPr lang="en-GB" dirty="0" smtClean="0">
                <a:latin typeface="OpenSans"/>
              </a:rPr>
              <a:t>you </a:t>
            </a:r>
            <a:r>
              <a:rPr lang="en-GB" dirty="0">
                <a:latin typeface="OpenSans"/>
              </a:rPr>
              <a:t>would encrypt, you get a stream cipher just as before, except now as you see, </a:t>
            </a:r>
            <a:r>
              <a:rPr lang="en-GB" b="1" dirty="0">
                <a:solidFill>
                  <a:srgbClr val="C00000"/>
                </a:solidFill>
                <a:latin typeface="OpenSans"/>
              </a:rPr>
              <a:t>the </a:t>
            </a:r>
            <a:r>
              <a:rPr lang="en-GB" b="1" dirty="0" smtClean="0">
                <a:solidFill>
                  <a:srgbClr val="C00000"/>
                </a:solidFill>
                <a:latin typeface="OpenSans"/>
              </a:rPr>
              <a:t>PRG </a:t>
            </a:r>
            <a:r>
              <a:rPr lang="en-GB" b="1" dirty="0">
                <a:solidFill>
                  <a:srgbClr val="C00000"/>
                </a:solidFill>
                <a:latin typeface="OpenSans"/>
              </a:rPr>
              <a:t>takes as input both the key and the nonce. </a:t>
            </a:r>
            <a:endParaRPr lang="en-GB" b="1" dirty="0" smtClean="0">
              <a:solidFill>
                <a:srgbClr val="C00000"/>
              </a:solidFill>
              <a:latin typeface="OpenSans"/>
            </a:endParaRPr>
          </a:p>
          <a:p>
            <a:endParaRPr lang="en-GB" dirty="0">
              <a:latin typeface="OpenSans"/>
            </a:endParaRPr>
          </a:p>
          <a:p>
            <a:r>
              <a:rPr lang="en-GB" dirty="0" smtClean="0">
                <a:latin typeface="OpenSans"/>
              </a:rPr>
              <a:t>And </a:t>
            </a:r>
            <a:r>
              <a:rPr lang="en-GB" dirty="0">
                <a:latin typeface="OpenSans"/>
              </a:rPr>
              <a:t>the property of the nonce is </a:t>
            </a:r>
            <a:r>
              <a:rPr lang="en-GB" dirty="0" smtClean="0">
                <a:latin typeface="OpenSans"/>
              </a:rPr>
              <a:t>that </a:t>
            </a:r>
            <a:r>
              <a:rPr lang="en-GB" dirty="0">
                <a:latin typeface="OpenSans"/>
              </a:rPr>
              <a:t>the pair, </a:t>
            </a:r>
            <a:r>
              <a:rPr lang="en-GB" dirty="0" smtClean="0">
                <a:latin typeface="OpenSans"/>
              </a:rPr>
              <a:t>(k, r) </a:t>
            </a:r>
            <a:r>
              <a:rPr lang="en-GB" dirty="0">
                <a:latin typeface="OpenSans"/>
              </a:rPr>
              <a:t>so the key </a:t>
            </a:r>
            <a:r>
              <a:rPr lang="en-GB" dirty="0" smtClean="0">
                <a:latin typeface="OpenSans"/>
              </a:rPr>
              <a:t>and </a:t>
            </a:r>
            <a:r>
              <a:rPr lang="en-GB" dirty="0">
                <a:latin typeface="OpenSans"/>
              </a:rPr>
              <a:t>the nonce, is never—never repeats. </a:t>
            </a:r>
            <a:endParaRPr lang="en-GB" dirty="0" smtClean="0">
              <a:latin typeface="OpenSans"/>
            </a:endParaRPr>
          </a:p>
          <a:p>
            <a:endParaRPr lang="en-GB" dirty="0">
              <a:latin typeface="OpenSans"/>
            </a:endParaRPr>
          </a:p>
          <a:p>
            <a:r>
              <a:rPr lang="en-GB" dirty="0" smtClean="0">
                <a:latin typeface="OpenSans"/>
              </a:rPr>
              <a:t>It's</a:t>
            </a:r>
            <a:r>
              <a:rPr lang="en-GB" dirty="0">
                <a:latin typeface="OpenSans"/>
              </a:rPr>
              <a:t> </a:t>
            </a:r>
            <a:r>
              <a:rPr lang="en-GB" dirty="0" smtClean="0">
                <a:latin typeface="OpenSans"/>
              </a:rPr>
              <a:t>never </a:t>
            </a:r>
            <a:r>
              <a:rPr lang="en-GB" dirty="0">
                <a:latin typeface="OpenSans"/>
              </a:rPr>
              <a:t>used more than once. </a:t>
            </a:r>
            <a:r>
              <a:rPr lang="en-GB" b="1" dirty="0">
                <a:solidFill>
                  <a:srgbClr val="C00000"/>
                </a:solidFill>
                <a:latin typeface="OpenSans"/>
              </a:rPr>
              <a:t>So the bottom line is that you can reuse the key, </a:t>
            </a:r>
            <a:r>
              <a:rPr lang="en-GB" b="1" dirty="0" smtClean="0">
                <a:solidFill>
                  <a:srgbClr val="C00000"/>
                </a:solidFill>
                <a:latin typeface="OpenSans"/>
              </a:rPr>
              <a:t>because </a:t>
            </a:r>
            <a:r>
              <a:rPr lang="en-GB" b="1" dirty="0">
                <a:solidFill>
                  <a:srgbClr val="C00000"/>
                </a:solidFill>
                <a:latin typeface="OpenSans"/>
              </a:rPr>
              <a:t>the nonce makes the pair unique</a:t>
            </a:r>
            <a:r>
              <a:rPr lang="en-GB" dirty="0">
                <a:latin typeface="OpenSans"/>
              </a:rPr>
              <a:t>, because k and r are only </a:t>
            </a:r>
            <a:r>
              <a:rPr lang="en-GB" dirty="0" smtClean="0">
                <a:latin typeface="OpenSans"/>
              </a:rPr>
              <a:t>used </a:t>
            </a:r>
            <a:r>
              <a:rPr lang="en-GB" dirty="0">
                <a:latin typeface="OpenSans"/>
              </a:rPr>
              <a:t>once. </a:t>
            </a:r>
            <a:endParaRPr lang="en-GB" dirty="0" smtClean="0">
              <a:latin typeface="OpenSans"/>
            </a:endParaRPr>
          </a:p>
          <a:p>
            <a:endParaRPr lang="en-GB" dirty="0">
              <a:latin typeface="OpenSans"/>
            </a:endParaRPr>
          </a:p>
          <a:p>
            <a:endParaRPr lang="en-GB" dirty="0">
              <a:latin typeface="OpenSans"/>
            </a:endParaRPr>
          </a:p>
          <a:p>
            <a:r>
              <a:rPr lang="en-GB" i="1" dirty="0" smtClean="0">
                <a:solidFill>
                  <a:srgbClr val="C00000"/>
                </a:solidFill>
                <a:effectLst>
                  <a:outerShdw blurRad="38100" dist="38100" dir="2700000" algn="tl">
                    <a:srgbClr val="000000">
                      <a:alpha val="43137"/>
                    </a:srgbClr>
                  </a:outerShdw>
                </a:effectLst>
                <a:latin typeface="OpenSans"/>
              </a:rPr>
              <a:t>So this </a:t>
            </a:r>
            <a:r>
              <a:rPr lang="en-GB" i="1" dirty="0">
                <a:solidFill>
                  <a:srgbClr val="C00000"/>
                </a:solidFill>
                <a:effectLst>
                  <a:outerShdw blurRad="38100" dist="38100" dir="2700000" algn="tl">
                    <a:srgbClr val="000000">
                      <a:alpha val="43137"/>
                    </a:srgbClr>
                  </a:outerShdw>
                </a:effectLst>
                <a:latin typeface="OpenSans"/>
              </a:rPr>
              <a:t>nonce is kind of a cute trick that </a:t>
            </a:r>
            <a:r>
              <a:rPr lang="en-GB" i="1" dirty="0" smtClean="0">
                <a:solidFill>
                  <a:srgbClr val="C00000"/>
                </a:solidFill>
                <a:effectLst>
                  <a:outerShdw blurRad="38100" dist="38100" dir="2700000" algn="tl">
                    <a:srgbClr val="000000">
                      <a:alpha val="43137"/>
                    </a:srgbClr>
                  </a:outerShdw>
                </a:effectLst>
                <a:latin typeface="OpenSans"/>
              </a:rPr>
              <a:t>saves </a:t>
            </a:r>
            <a:r>
              <a:rPr lang="en-GB" i="1" dirty="0">
                <a:solidFill>
                  <a:srgbClr val="C00000"/>
                </a:solidFill>
                <a:effectLst>
                  <a:outerShdw blurRad="38100" dist="38100" dir="2700000" algn="tl">
                    <a:srgbClr val="000000">
                      <a:alpha val="43137"/>
                    </a:srgbClr>
                  </a:outerShdw>
                </a:effectLst>
                <a:latin typeface="OpenSans"/>
              </a:rPr>
              <a:t>us the trouble of moving to a new key every time</a:t>
            </a:r>
            <a:r>
              <a:rPr lang="en-GB" dirty="0" smtClean="0">
                <a:latin typeface="OpenSans"/>
              </a:rPr>
              <a:t>.</a:t>
            </a:r>
          </a:p>
          <a:p>
            <a:endParaRPr lang="en-GB" dirty="0">
              <a:latin typeface="OpenSans"/>
            </a:endParaRPr>
          </a:p>
          <a:p>
            <a:r>
              <a:rPr lang="en-GB" dirty="0">
                <a:latin typeface="OpenSans"/>
              </a:rPr>
              <a:t>S</a:t>
            </a:r>
            <a:r>
              <a:rPr lang="en-GB" dirty="0" smtClean="0">
                <a:latin typeface="OpenSans"/>
              </a:rPr>
              <a:t>o </a:t>
            </a:r>
            <a:r>
              <a:rPr lang="en-GB" dirty="0">
                <a:latin typeface="OpenSans"/>
              </a:rPr>
              <a:t>the particular </a:t>
            </a:r>
            <a:r>
              <a:rPr lang="en-GB" dirty="0" smtClean="0">
                <a:latin typeface="OpenSans"/>
              </a:rPr>
              <a:t>example </a:t>
            </a:r>
            <a:r>
              <a:rPr lang="en-GB" dirty="0">
                <a:latin typeface="OpenSans"/>
              </a:rPr>
              <a:t>from the </a:t>
            </a:r>
            <a:r>
              <a:rPr lang="en-GB" dirty="0" err="1">
                <a:latin typeface="OpenSans"/>
              </a:rPr>
              <a:t>eStream</a:t>
            </a:r>
            <a:r>
              <a:rPr lang="en-GB" dirty="0">
                <a:latin typeface="OpenSans"/>
              </a:rPr>
              <a:t> that I want to show you is </a:t>
            </a:r>
            <a:r>
              <a:rPr lang="en-GB" dirty="0">
                <a:solidFill>
                  <a:srgbClr val="FF0000"/>
                </a:solidFill>
                <a:latin typeface="OpenSans"/>
              </a:rPr>
              <a:t>called Salsa twenty</a:t>
            </a:r>
            <a:r>
              <a:rPr lang="en-GB" dirty="0">
                <a:latin typeface="OpenSans"/>
              </a:rPr>
              <a:t>. It's a </a:t>
            </a:r>
            <a:r>
              <a:rPr lang="en-GB" dirty="0" smtClean="0">
                <a:latin typeface="OpenSans"/>
              </a:rPr>
              <a:t>stream </a:t>
            </a:r>
            <a:r>
              <a:rPr lang="en-GB" dirty="0">
                <a:latin typeface="OpenSans"/>
              </a:rPr>
              <a:t>cipher that's designed for both </a:t>
            </a:r>
            <a:r>
              <a:rPr lang="en-GB" b="1" i="1" dirty="0">
                <a:solidFill>
                  <a:srgbClr val="0070C0"/>
                </a:solidFill>
                <a:latin typeface="OpenSans"/>
              </a:rPr>
              <a:t>software implementations and hardware </a:t>
            </a:r>
            <a:r>
              <a:rPr lang="en-GB" b="1" i="1" dirty="0" smtClean="0">
                <a:solidFill>
                  <a:srgbClr val="0070C0"/>
                </a:solidFill>
                <a:latin typeface="OpenSans"/>
              </a:rPr>
              <a:t>implementations</a:t>
            </a:r>
            <a:r>
              <a:rPr lang="en-GB" i="1" dirty="0">
                <a:latin typeface="OpenSans"/>
              </a:rPr>
              <a:t>. </a:t>
            </a:r>
            <a:endParaRPr lang="en-GB" i="1" dirty="0">
              <a:latin typeface="OpenSans"/>
            </a:endParaRPr>
          </a:p>
        </p:txBody>
      </p:sp>
    </p:spTree>
    <p:extLst>
      <p:ext uri="{BB962C8B-B14F-4D97-AF65-F5344CB8AC3E}">
        <p14:creationId xmlns:p14="http://schemas.microsoft.com/office/powerpoint/2010/main" val="25442923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Modern stream ciphers:     </a:t>
            </a:r>
            <a:r>
              <a:rPr lang="en-US" dirty="0" err="1" smtClean="0">
                <a:solidFill>
                  <a:schemeClr val="tx1"/>
                </a:solidFill>
                <a:latin typeface="Times New Roman" pitchFamily="18" charset="0"/>
                <a:cs typeface="Times New Roman" pitchFamily="18" charset="0"/>
              </a:rPr>
              <a:t>eStream</a:t>
            </a:r>
            <a:r>
              <a:rPr lang="en-US" dirty="0" smtClean="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(2008)</a:t>
            </a:r>
            <a:endParaRPr lang="en-US" sz="2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	PRG:     {0,1}</a:t>
            </a:r>
            <a:r>
              <a:rPr lang="en-US" baseline="30000" dirty="0" smtClean="0">
                <a:latin typeface="Times New Roman" pitchFamily="18" charset="0"/>
                <a:cs typeface="Times New Roman" pitchFamily="18" charset="0"/>
              </a:rPr>
              <a:t>s</a:t>
            </a:r>
            <a:r>
              <a:rPr lang="en-US" dirty="0" smtClean="0">
                <a:latin typeface="Times New Roman" pitchFamily="18" charset="0"/>
                <a:cs typeface="Times New Roman" pitchFamily="18" charset="0"/>
              </a:rPr>
              <a:t>  ×  R  ⟶   {0,1}</a:t>
            </a:r>
            <a:r>
              <a:rPr lang="en-US" baseline="30000" dirty="0" smtClean="0">
                <a:latin typeface="Times New Roman" pitchFamily="18" charset="0"/>
                <a:cs typeface="Times New Roman" pitchFamily="18" charset="0"/>
              </a:rPr>
              <a:t>n</a:t>
            </a:r>
          </a:p>
          <a:p>
            <a:pPr marL="0" indent="0">
              <a:buNone/>
            </a:pPr>
            <a:endParaRPr lang="en-US" baseline="30000" dirty="0">
              <a:latin typeface="Times New Roman" pitchFamily="18" charset="0"/>
              <a:cs typeface="Times New Roman" pitchFamily="18" charset="0"/>
            </a:endParaRPr>
          </a:p>
          <a:p>
            <a:pPr marL="0" indent="0">
              <a:buNone/>
            </a:pPr>
            <a:endParaRPr lang="en-US" baseline="30000" dirty="0" smtClean="0">
              <a:latin typeface="Times New Roman" pitchFamily="18" charset="0"/>
              <a:cs typeface="Times New Roman" pitchFamily="18" charset="0"/>
            </a:endParaRPr>
          </a:p>
          <a:p>
            <a:pPr marL="0" indent="0">
              <a:buNone/>
            </a:pPr>
            <a:endParaRPr lang="en-US" baseline="30000"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N</a:t>
            </a:r>
            <a:r>
              <a:rPr lang="en-US" dirty="0" smtClean="0">
                <a:latin typeface="Times New Roman" pitchFamily="18" charset="0"/>
                <a:cs typeface="Times New Roman" pitchFamily="18" charset="0"/>
              </a:rPr>
              <a:t>once:   a non-repeating value for a given key. </a:t>
            </a:r>
          </a:p>
          <a:p>
            <a:pPr marL="0" indent="0">
              <a:buNone/>
            </a:pP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	E(k, m ; r)  =  m </a:t>
            </a:r>
            <a:r>
              <a:rPr lang="en-US" sz="32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PRG(k ; r)</a:t>
            </a:r>
          </a:p>
          <a:p>
            <a:pPr marL="0" indent="0">
              <a:buNone/>
            </a:pP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pair  (</a:t>
            </a:r>
            <a:r>
              <a:rPr lang="en-US" dirty="0" err="1" smtClean="0">
                <a:latin typeface="Times New Roman" pitchFamily="18" charset="0"/>
                <a:cs typeface="Times New Roman" pitchFamily="18" charset="0"/>
              </a:rPr>
              <a:t>k,r</a:t>
            </a:r>
            <a:r>
              <a:rPr lang="en-US" dirty="0" smtClean="0">
                <a:latin typeface="Times New Roman" pitchFamily="18" charset="0"/>
                <a:cs typeface="Times New Roman" pitchFamily="18" charset="0"/>
              </a:rPr>
              <a:t>)   is never used more than once.   </a:t>
            </a:r>
            <a:endParaRPr lang="en-US" dirty="0">
              <a:latin typeface="Times New Roman" pitchFamily="18" charset="0"/>
              <a:cs typeface="Times New Roman" pitchFamily="18" charset="0"/>
            </a:endParaRPr>
          </a:p>
        </p:txBody>
      </p:sp>
      <p:pic>
        <p:nvPicPr>
          <p:cNvPr id="4" name="Ink 3"/>
          <p:cNvPicPr/>
          <p:nvPr/>
        </p:nvPicPr>
        <p:blipFill>
          <a:blip r:embed="rId3" cstate="print"/>
          <a:stretch>
            <a:fillRect/>
          </a:stretch>
        </p:blipFill>
        <p:spPr>
          <a:xfrm>
            <a:off x="3276600" y="1928640"/>
            <a:ext cx="2432160" cy="720000"/>
          </a:xfrm>
          <a:prstGeom prst="rect">
            <a:avLst/>
          </a:prstGeom>
        </p:spPr>
      </p:pic>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87788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76200" y="152400"/>
            <a:ext cx="8915400" cy="6553200"/>
          </a:xfrm>
          <a:prstGeom prst="rect">
            <a:avLst/>
          </a:prstGeom>
        </p:spPr>
      </p:pic>
    </p:spTree>
    <p:extLst>
      <p:ext uri="{BB962C8B-B14F-4D97-AF65-F5344CB8AC3E}">
        <p14:creationId xmlns:p14="http://schemas.microsoft.com/office/powerpoint/2010/main" val="37542659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74838"/>
            <a:ext cx="8839200" cy="1477328"/>
          </a:xfrm>
          <a:prstGeom prst="rect">
            <a:avLst/>
          </a:prstGeom>
        </p:spPr>
        <p:txBody>
          <a:bodyPr wrap="square">
            <a:spAutoFit/>
          </a:bodyPr>
          <a:lstStyle/>
          <a:p>
            <a:r>
              <a:rPr lang="en-GB" dirty="0">
                <a:latin typeface="OpenSans"/>
              </a:rPr>
              <a:t>You realize that some stream ciphers are designed for software, like RC4. </a:t>
            </a:r>
            <a:endParaRPr lang="en-GB" dirty="0" smtClean="0">
              <a:latin typeface="OpenSans"/>
            </a:endParaRPr>
          </a:p>
          <a:p>
            <a:endParaRPr lang="en-GB" dirty="0">
              <a:latin typeface="OpenSans"/>
            </a:endParaRPr>
          </a:p>
          <a:p>
            <a:r>
              <a:rPr lang="en-GB" dirty="0" smtClean="0">
                <a:latin typeface="OpenSans"/>
              </a:rPr>
              <a:t>Everything </a:t>
            </a:r>
            <a:r>
              <a:rPr lang="en-GB" dirty="0">
                <a:latin typeface="OpenSans"/>
              </a:rPr>
              <a:t>it does is designed to make </a:t>
            </a:r>
            <a:r>
              <a:rPr lang="en-GB" dirty="0" smtClean="0">
                <a:latin typeface="OpenSans"/>
              </a:rPr>
              <a:t>software </a:t>
            </a:r>
            <a:r>
              <a:rPr lang="en-GB" dirty="0">
                <a:latin typeface="OpenSans"/>
              </a:rPr>
              <a:t>implementation run fast, whereas other stream ciphers are designed for </a:t>
            </a:r>
            <a:r>
              <a:rPr lang="en-GB" dirty="0" smtClean="0">
                <a:latin typeface="OpenSans"/>
              </a:rPr>
              <a:t>hardware</a:t>
            </a:r>
            <a:r>
              <a:rPr lang="en-GB" dirty="0">
                <a:latin typeface="OpenSans"/>
              </a:rPr>
              <a:t>, like CSS, using an LFSR that's particularly designed to make hardware </a:t>
            </a:r>
            <a:r>
              <a:rPr lang="en-GB" dirty="0" smtClean="0">
                <a:latin typeface="OpenSans"/>
              </a:rPr>
              <a:t>implementations </a:t>
            </a:r>
            <a:r>
              <a:rPr lang="en-GB" dirty="0">
                <a:latin typeface="OpenSans"/>
              </a:rPr>
              <a:t>very cheap</a:t>
            </a:r>
            <a:endParaRPr lang="en-GB" dirty="0">
              <a:latin typeface="OpenSans"/>
            </a:endParaRPr>
          </a:p>
        </p:txBody>
      </p:sp>
    </p:spTree>
    <p:extLst>
      <p:ext uri="{BB962C8B-B14F-4D97-AF65-F5344CB8AC3E}">
        <p14:creationId xmlns:p14="http://schemas.microsoft.com/office/powerpoint/2010/main" val="31129882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839200" cy="5632311"/>
          </a:xfrm>
          <a:prstGeom prst="rect">
            <a:avLst/>
          </a:prstGeom>
        </p:spPr>
        <p:txBody>
          <a:bodyPr wrap="square">
            <a:spAutoFit/>
          </a:bodyPr>
          <a:lstStyle/>
          <a:p>
            <a:r>
              <a:rPr lang="en-GB" dirty="0" smtClean="0">
                <a:latin typeface="OpenSans"/>
              </a:rPr>
              <a:t>how </a:t>
            </a:r>
            <a:r>
              <a:rPr lang="en-GB" dirty="0">
                <a:latin typeface="OpenSans"/>
              </a:rPr>
              <a:t>Salsa works. </a:t>
            </a:r>
            <a:endParaRPr lang="en-GB" dirty="0" smtClean="0">
              <a:latin typeface="OpenSans"/>
            </a:endParaRPr>
          </a:p>
          <a:p>
            <a:endParaRPr lang="en-GB" dirty="0">
              <a:latin typeface="OpenSans"/>
            </a:endParaRPr>
          </a:p>
          <a:p>
            <a:r>
              <a:rPr lang="en-GB" b="1" dirty="0" smtClean="0">
                <a:solidFill>
                  <a:srgbClr val="C00000"/>
                </a:solidFill>
                <a:latin typeface="OpenSans"/>
              </a:rPr>
              <a:t>Salsa</a:t>
            </a:r>
            <a:r>
              <a:rPr lang="en-GB" b="1" dirty="0">
                <a:solidFill>
                  <a:srgbClr val="C00000"/>
                </a:solidFill>
                <a:latin typeface="OpenSans"/>
              </a:rPr>
              <a:t> </a:t>
            </a:r>
            <a:r>
              <a:rPr lang="en-GB" b="1" dirty="0" smtClean="0">
                <a:solidFill>
                  <a:srgbClr val="C00000"/>
                </a:solidFill>
                <a:latin typeface="OpenSans"/>
              </a:rPr>
              <a:t>takes </a:t>
            </a:r>
            <a:r>
              <a:rPr lang="en-GB" b="1" dirty="0">
                <a:solidFill>
                  <a:srgbClr val="C00000"/>
                </a:solidFill>
                <a:latin typeface="OpenSans"/>
              </a:rPr>
              <a:t>either 128 or 256-bit keys. </a:t>
            </a:r>
            <a:r>
              <a:rPr lang="en-GB" b="1" dirty="0" smtClean="0">
                <a:solidFill>
                  <a:srgbClr val="C00000"/>
                </a:solidFill>
                <a:latin typeface="OpenSans"/>
              </a:rPr>
              <a:t>We will see the </a:t>
            </a:r>
            <a:r>
              <a:rPr lang="en-GB" b="1" dirty="0">
                <a:solidFill>
                  <a:srgbClr val="C00000"/>
                </a:solidFill>
                <a:latin typeface="OpenSans"/>
              </a:rPr>
              <a:t>128-bit version of Salsa</a:t>
            </a:r>
            <a:r>
              <a:rPr lang="en-GB" dirty="0">
                <a:latin typeface="OpenSans"/>
              </a:rPr>
              <a:t>. </a:t>
            </a:r>
          </a:p>
          <a:p>
            <a:endParaRPr lang="en-GB" dirty="0" smtClean="0">
              <a:latin typeface="OpenSans"/>
            </a:endParaRPr>
          </a:p>
          <a:p>
            <a:r>
              <a:rPr lang="en-GB" dirty="0" smtClean="0">
                <a:latin typeface="OpenSans"/>
              </a:rPr>
              <a:t>So </a:t>
            </a:r>
            <a:r>
              <a:rPr lang="en-GB" dirty="0">
                <a:latin typeface="OpenSans"/>
              </a:rPr>
              <a:t>this is the seed. </a:t>
            </a:r>
            <a:r>
              <a:rPr lang="en-GB" b="1" dirty="0">
                <a:latin typeface="OpenSans"/>
              </a:rPr>
              <a:t>And then it also takes a nonce, just as before, which </a:t>
            </a:r>
          </a:p>
          <a:p>
            <a:r>
              <a:rPr lang="en-GB" b="1" dirty="0">
                <a:latin typeface="OpenSans"/>
              </a:rPr>
              <a:t>happens to be 64 bits</a:t>
            </a:r>
            <a:r>
              <a:rPr lang="en-GB" dirty="0">
                <a:latin typeface="OpenSans"/>
              </a:rPr>
              <a:t>. And then it'll generate a large output. </a:t>
            </a:r>
            <a:endParaRPr lang="en-GB" dirty="0" smtClean="0">
              <a:latin typeface="OpenSans"/>
            </a:endParaRPr>
          </a:p>
          <a:p>
            <a:endParaRPr lang="en-GB" dirty="0">
              <a:latin typeface="OpenSans"/>
            </a:endParaRPr>
          </a:p>
          <a:p>
            <a:r>
              <a:rPr lang="en-GB" dirty="0" smtClean="0">
                <a:latin typeface="OpenSans"/>
              </a:rPr>
              <a:t>Now</a:t>
            </a:r>
            <a:r>
              <a:rPr lang="en-GB" dirty="0">
                <a:latin typeface="OpenSans"/>
              </a:rPr>
              <a:t>, how does it </a:t>
            </a:r>
            <a:r>
              <a:rPr lang="en-GB" dirty="0" smtClean="0">
                <a:latin typeface="OpenSans"/>
              </a:rPr>
              <a:t>actually </a:t>
            </a:r>
            <a:r>
              <a:rPr lang="en-GB" dirty="0">
                <a:latin typeface="OpenSans"/>
              </a:rPr>
              <a:t>work? Well, the function itself is defined as follows. </a:t>
            </a:r>
            <a:endParaRPr lang="en-GB" dirty="0" smtClean="0">
              <a:latin typeface="OpenSans"/>
            </a:endParaRPr>
          </a:p>
          <a:p>
            <a:endParaRPr lang="en-GB" dirty="0">
              <a:latin typeface="OpenSans"/>
            </a:endParaRPr>
          </a:p>
          <a:p>
            <a:r>
              <a:rPr lang="en-GB" dirty="0" smtClean="0">
                <a:solidFill>
                  <a:srgbClr val="C00000"/>
                </a:solidFill>
                <a:latin typeface="OpenSans"/>
              </a:rPr>
              <a:t>Basically</a:t>
            </a:r>
            <a:r>
              <a:rPr lang="en-GB" dirty="0">
                <a:solidFill>
                  <a:srgbClr val="C00000"/>
                </a:solidFill>
                <a:latin typeface="OpenSans"/>
              </a:rPr>
              <a:t>, given </a:t>
            </a:r>
            <a:r>
              <a:rPr lang="en-GB" dirty="0" smtClean="0">
                <a:solidFill>
                  <a:srgbClr val="C00000"/>
                </a:solidFill>
                <a:latin typeface="OpenSans"/>
              </a:rPr>
              <a:t>the </a:t>
            </a:r>
            <a:r>
              <a:rPr lang="en-GB" dirty="0">
                <a:solidFill>
                  <a:srgbClr val="C00000"/>
                </a:solidFill>
                <a:latin typeface="OpenSans"/>
              </a:rPr>
              <a:t>key and the nonce, it will generate a very long, well, a long pseudorandom </a:t>
            </a:r>
            <a:r>
              <a:rPr lang="en-GB" dirty="0" smtClean="0">
                <a:solidFill>
                  <a:srgbClr val="C00000"/>
                </a:solidFill>
                <a:latin typeface="OpenSans"/>
              </a:rPr>
              <a:t>sequence</a:t>
            </a:r>
            <a:r>
              <a:rPr lang="en-GB" dirty="0">
                <a:solidFill>
                  <a:srgbClr val="C00000"/>
                </a:solidFill>
                <a:latin typeface="OpenSans"/>
              </a:rPr>
              <a:t>, as long as necessary. </a:t>
            </a:r>
            <a:r>
              <a:rPr lang="en-GB" b="1" dirty="0">
                <a:solidFill>
                  <a:srgbClr val="C00000"/>
                </a:solidFill>
                <a:effectLst>
                  <a:outerShdw blurRad="38100" dist="38100" dir="2700000" algn="tl">
                    <a:srgbClr val="000000">
                      <a:alpha val="43137"/>
                    </a:srgbClr>
                  </a:outerShdw>
                </a:effectLst>
                <a:latin typeface="OpenSans"/>
              </a:rPr>
              <a:t>And it'll do it by using this function that I'll denote by </a:t>
            </a:r>
            <a:r>
              <a:rPr lang="en-GB" b="1" dirty="0" smtClean="0">
                <a:solidFill>
                  <a:srgbClr val="C00000"/>
                </a:solidFill>
                <a:effectLst>
                  <a:outerShdw blurRad="38100" dist="38100" dir="2700000" algn="tl">
                    <a:srgbClr val="000000">
                      <a:alpha val="43137"/>
                    </a:srgbClr>
                  </a:outerShdw>
                </a:effectLst>
                <a:latin typeface="OpenSans"/>
              </a:rPr>
              <a:t>H</a:t>
            </a:r>
            <a:r>
              <a:rPr lang="en-GB" b="1" dirty="0">
                <a:effectLst>
                  <a:outerShdw blurRad="38100" dist="38100" dir="2700000" algn="tl">
                    <a:srgbClr val="000000">
                      <a:alpha val="43137"/>
                    </a:srgbClr>
                  </a:outerShdw>
                </a:effectLst>
                <a:latin typeface="OpenSans"/>
              </a:rPr>
              <a:t>. </a:t>
            </a:r>
            <a:endParaRPr lang="en-GB" b="1" dirty="0" smtClean="0">
              <a:effectLst>
                <a:outerShdw blurRad="38100" dist="38100" dir="2700000" algn="tl">
                  <a:srgbClr val="000000">
                    <a:alpha val="43137"/>
                  </a:srgbClr>
                </a:outerShdw>
              </a:effectLst>
              <a:latin typeface="OpenSans"/>
            </a:endParaRPr>
          </a:p>
          <a:p>
            <a:endParaRPr lang="en-GB" dirty="0">
              <a:latin typeface="OpenSans"/>
            </a:endParaRPr>
          </a:p>
          <a:p>
            <a:r>
              <a:rPr lang="en-GB" b="1" dirty="0" smtClean="0">
                <a:solidFill>
                  <a:srgbClr val="C00000"/>
                </a:solidFill>
                <a:latin typeface="OpenSans"/>
              </a:rPr>
              <a:t>This </a:t>
            </a:r>
            <a:r>
              <a:rPr lang="en-GB" b="1" dirty="0">
                <a:solidFill>
                  <a:srgbClr val="C00000"/>
                </a:solidFill>
                <a:latin typeface="OpenSans"/>
              </a:rPr>
              <a:t>function H takes three inputs</a:t>
            </a:r>
            <a:r>
              <a:rPr lang="en-GB" dirty="0">
                <a:latin typeface="OpenSans"/>
              </a:rPr>
              <a:t>. Basically the </a:t>
            </a:r>
            <a:r>
              <a:rPr lang="en-GB" b="1" dirty="0">
                <a:solidFill>
                  <a:srgbClr val="C00000"/>
                </a:solidFill>
                <a:latin typeface="OpenSans"/>
              </a:rPr>
              <a:t>key</a:t>
            </a:r>
            <a:r>
              <a:rPr lang="en-GB" dirty="0">
                <a:latin typeface="OpenSans"/>
              </a:rPr>
              <a:t>. Well, the </a:t>
            </a:r>
            <a:r>
              <a:rPr lang="en-GB" b="1" dirty="0">
                <a:solidFill>
                  <a:srgbClr val="C00000"/>
                </a:solidFill>
                <a:latin typeface="OpenSans"/>
              </a:rPr>
              <a:t>seed k</a:t>
            </a:r>
            <a:r>
              <a:rPr lang="en-GB" dirty="0">
                <a:latin typeface="OpenSans"/>
              </a:rPr>
              <a:t>, </a:t>
            </a:r>
          </a:p>
          <a:p>
            <a:r>
              <a:rPr lang="en-GB" dirty="0">
                <a:latin typeface="OpenSans"/>
              </a:rPr>
              <a:t>the </a:t>
            </a:r>
            <a:r>
              <a:rPr lang="en-GB" b="1" dirty="0">
                <a:solidFill>
                  <a:srgbClr val="C00000"/>
                </a:solidFill>
                <a:latin typeface="OpenSans"/>
              </a:rPr>
              <a:t>nonce r</a:t>
            </a:r>
            <a:r>
              <a:rPr lang="en-GB" dirty="0">
                <a:latin typeface="OpenSans"/>
              </a:rPr>
              <a:t>, and </a:t>
            </a:r>
            <a:r>
              <a:rPr lang="en-GB" b="1" dirty="0">
                <a:solidFill>
                  <a:srgbClr val="C00000"/>
                </a:solidFill>
                <a:latin typeface="OpenSans"/>
              </a:rPr>
              <a:t>then a counter that increments from step to step</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it goes </a:t>
            </a:r>
            <a:r>
              <a:rPr lang="en-GB" dirty="0" smtClean="0">
                <a:latin typeface="OpenSans"/>
              </a:rPr>
              <a:t>from </a:t>
            </a:r>
            <a:r>
              <a:rPr lang="en-GB" b="1" dirty="0">
                <a:latin typeface="OpenSans"/>
              </a:rPr>
              <a:t>zero to one, two, three, four as long as we need it to </a:t>
            </a:r>
            <a:r>
              <a:rPr lang="en-GB" b="1" dirty="0" smtClean="0">
                <a:latin typeface="OpenSans"/>
              </a:rPr>
              <a:t>be</a:t>
            </a:r>
            <a:r>
              <a:rPr lang="en-GB" dirty="0" smtClean="0">
                <a:latin typeface="OpenSans"/>
              </a:rPr>
              <a:t>.</a:t>
            </a:r>
          </a:p>
          <a:p>
            <a:endParaRPr lang="en-GB" dirty="0">
              <a:latin typeface="OpenSans"/>
            </a:endParaRPr>
          </a:p>
          <a:p>
            <a:r>
              <a:rPr lang="en-GB" b="1" i="1" dirty="0" smtClean="0">
                <a:solidFill>
                  <a:srgbClr val="00B050"/>
                </a:solidFill>
                <a:effectLst>
                  <a:outerShdw blurRad="38100" dist="38100" dir="2700000" algn="tl">
                    <a:srgbClr val="000000">
                      <a:alpha val="43137"/>
                    </a:srgbClr>
                  </a:outerShdw>
                </a:effectLst>
                <a:latin typeface="OpenSans"/>
              </a:rPr>
              <a:t>So </a:t>
            </a:r>
            <a:r>
              <a:rPr lang="en-GB" b="1" i="1" dirty="0">
                <a:solidFill>
                  <a:srgbClr val="00B050"/>
                </a:solidFill>
                <a:effectLst>
                  <a:outerShdw blurRad="38100" dist="38100" dir="2700000" algn="tl">
                    <a:srgbClr val="000000">
                      <a:alpha val="43137"/>
                    </a:srgbClr>
                  </a:outerShdw>
                </a:effectLst>
                <a:latin typeface="OpenSans"/>
              </a:rPr>
              <a:t>basically, </a:t>
            </a:r>
            <a:r>
              <a:rPr lang="en-GB" b="1" i="1" dirty="0" smtClean="0">
                <a:solidFill>
                  <a:srgbClr val="00B050"/>
                </a:solidFill>
                <a:effectLst>
                  <a:outerShdw blurRad="38100" dist="38100" dir="2700000" algn="tl">
                    <a:srgbClr val="000000">
                      <a:alpha val="43137"/>
                    </a:srgbClr>
                  </a:outerShdw>
                </a:effectLst>
                <a:latin typeface="OpenSans"/>
              </a:rPr>
              <a:t>by </a:t>
            </a:r>
            <a:r>
              <a:rPr lang="en-GB" b="1" i="1" dirty="0">
                <a:solidFill>
                  <a:srgbClr val="00B050"/>
                </a:solidFill>
                <a:effectLst>
                  <a:outerShdw blurRad="38100" dist="38100" dir="2700000" algn="tl">
                    <a:srgbClr val="000000">
                      <a:alpha val="43137"/>
                    </a:srgbClr>
                  </a:outerShdw>
                </a:effectLst>
                <a:latin typeface="OpenSans"/>
              </a:rPr>
              <a:t>evaluating this H on this k r, but using this incrementing counter, we can get a </a:t>
            </a:r>
            <a:r>
              <a:rPr lang="en-GB" b="1" i="1" dirty="0" smtClean="0">
                <a:solidFill>
                  <a:srgbClr val="00B050"/>
                </a:solidFill>
                <a:effectLst>
                  <a:outerShdw blurRad="38100" dist="38100" dir="2700000" algn="tl">
                    <a:srgbClr val="000000">
                      <a:alpha val="43137"/>
                    </a:srgbClr>
                  </a:outerShdw>
                </a:effectLst>
                <a:latin typeface="OpenSans"/>
              </a:rPr>
              <a:t>sequence </a:t>
            </a:r>
            <a:r>
              <a:rPr lang="en-GB" b="1" i="1" dirty="0">
                <a:solidFill>
                  <a:srgbClr val="00B050"/>
                </a:solidFill>
                <a:effectLst>
                  <a:outerShdw blurRad="38100" dist="38100" dir="2700000" algn="tl">
                    <a:srgbClr val="000000">
                      <a:alpha val="43137"/>
                    </a:srgbClr>
                  </a:outerShdw>
                </a:effectLst>
                <a:latin typeface="OpenSans"/>
              </a:rPr>
              <a:t>that's as long as we want. </a:t>
            </a:r>
          </a:p>
        </p:txBody>
      </p:sp>
    </p:spTree>
    <p:extLst>
      <p:ext uri="{BB962C8B-B14F-4D97-AF65-F5344CB8AC3E}">
        <p14:creationId xmlns:p14="http://schemas.microsoft.com/office/powerpoint/2010/main" val="35439047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66092"/>
            <a:ext cx="8839200" cy="6463308"/>
          </a:xfrm>
          <a:prstGeom prst="rect">
            <a:avLst/>
          </a:prstGeom>
        </p:spPr>
        <p:txBody>
          <a:bodyPr wrap="square">
            <a:spAutoFit/>
          </a:bodyPr>
          <a:lstStyle/>
          <a:p>
            <a:r>
              <a:rPr lang="en-GB" dirty="0">
                <a:latin typeface="OpenSans"/>
              </a:rPr>
              <a:t>So all I have to do is describe how this function </a:t>
            </a:r>
            <a:r>
              <a:rPr lang="en-GB" dirty="0" smtClean="0">
                <a:latin typeface="OpenSans"/>
              </a:rPr>
              <a:t>H </a:t>
            </a:r>
            <a:r>
              <a:rPr lang="en-GB" dirty="0">
                <a:latin typeface="OpenSans"/>
              </a:rPr>
              <a:t>works. </a:t>
            </a:r>
            <a:endParaRPr lang="en-GB" dirty="0" smtClean="0">
              <a:latin typeface="OpenSans"/>
            </a:endParaRPr>
          </a:p>
          <a:p>
            <a:endParaRPr lang="en-GB" dirty="0">
              <a:latin typeface="OpenSans"/>
            </a:endParaRPr>
          </a:p>
          <a:p>
            <a:r>
              <a:rPr lang="en-GB" dirty="0" smtClean="0">
                <a:latin typeface="OpenSans"/>
              </a:rPr>
              <a:t>Well</a:t>
            </a:r>
            <a:r>
              <a:rPr lang="en-GB" dirty="0">
                <a:latin typeface="OpenSans"/>
              </a:rPr>
              <a:t>, we </a:t>
            </a:r>
            <a:r>
              <a:rPr lang="en-GB" dirty="0" smtClean="0">
                <a:latin typeface="OpenSans"/>
              </a:rPr>
              <a:t>start </a:t>
            </a:r>
            <a:r>
              <a:rPr lang="en-GB" dirty="0">
                <a:latin typeface="OpenSans"/>
              </a:rPr>
              <a:t>off by expanding the states into something quite large which is 64 bytes </a:t>
            </a:r>
            <a:r>
              <a:rPr lang="en-GB" dirty="0" smtClean="0">
                <a:latin typeface="OpenSans"/>
              </a:rPr>
              <a:t>long</a:t>
            </a:r>
            <a:r>
              <a:rPr lang="en-GB" dirty="0">
                <a:latin typeface="OpenSans"/>
              </a:rPr>
              <a:t>, and we do that as follows. </a:t>
            </a:r>
            <a:endParaRPr lang="en-GB" dirty="0" smtClean="0">
              <a:latin typeface="OpenSans"/>
            </a:endParaRPr>
          </a:p>
          <a:p>
            <a:endParaRPr lang="en-GB" dirty="0">
              <a:latin typeface="OpenSans"/>
            </a:endParaRPr>
          </a:p>
          <a:p>
            <a:r>
              <a:rPr lang="en-GB" dirty="0" smtClean="0">
                <a:latin typeface="OpenSans"/>
              </a:rPr>
              <a:t>Basically </a:t>
            </a:r>
            <a:r>
              <a:rPr lang="en-GB" dirty="0">
                <a:latin typeface="OpenSans"/>
              </a:rPr>
              <a:t>we stick a constant at the beginning, so </a:t>
            </a:r>
            <a:r>
              <a:rPr lang="en-GB" dirty="0" smtClean="0">
                <a:latin typeface="OpenSans"/>
              </a:rPr>
              <a:t>there's </a:t>
            </a:r>
            <a:r>
              <a:rPr lang="en-GB" dirty="0" err="1">
                <a:latin typeface="OpenSans"/>
              </a:rPr>
              <a:t>tao</a:t>
            </a:r>
            <a:r>
              <a:rPr lang="en-GB" dirty="0">
                <a:latin typeface="OpenSans"/>
              </a:rPr>
              <a:t> zero, these are four bytes, it's a four byte constant, so the spec for </a:t>
            </a:r>
            <a:r>
              <a:rPr lang="en-GB" dirty="0" smtClean="0">
                <a:latin typeface="OpenSans"/>
              </a:rPr>
              <a:t>Salsa </a:t>
            </a:r>
            <a:r>
              <a:rPr lang="en-GB" dirty="0">
                <a:latin typeface="OpenSans"/>
              </a:rPr>
              <a:t>basically gives you the value for </a:t>
            </a:r>
            <a:r>
              <a:rPr lang="en-GB" dirty="0" err="1">
                <a:latin typeface="OpenSans"/>
              </a:rPr>
              <a:t>tao</a:t>
            </a:r>
            <a:r>
              <a:rPr lang="en-GB" dirty="0">
                <a:latin typeface="OpenSans"/>
              </a:rPr>
              <a:t> zero. </a:t>
            </a:r>
            <a:endParaRPr lang="en-GB" dirty="0" smtClean="0">
              <a:latin typeface="OpenSans"/>
            </a:endParaRPr>
          </a:p>
          <a:p>
            <a:endParaRPr lang="en-GB" dirty="0">
              <a:latin typeface="OpenSans"/>
            </a:endParaRPr>
          </a:p>
          <a:p>
            <a:r>
              <a:rPr lang="en-GB" dirty="0" smtClean="0">
                <a:latin typeface="OpenSans"/>
              </a:rPr>
              <a:t>Then </a:t>
            </a:r>
            <a:r>
              <a:rPr lang="en-GB" dirty="0">
                <a:latin typeface="OpenSans"/>
              </a:rPr>
              <a:t>we put k in which is </a:t>
            </a:r>
            <a:r>
              <a:rPr lang="en-GB" dirty="0" smtClean="0">
                <a:latin typeface="OpenSans"/>
              </a:rPr>
              <a:t>sixteen </a:t>
            </a:r>
            <a:r>
              <a:rPr lang="en-GB" dirty="0">
                <a:latin typeface="OpenSans"/>
              </a:rPr>
              <a:t>bytes. </a:t>
            </a:r>
            <a:endParaRPr lang="en-GB" dirty="0" smtClean="0">
              <a:latin typeface="OpenSans"/>
            </a:endParaRPr>
          </a:p>
          <a:p>
            <a:endParaRPr lang="en-GB" dirty="0">
              <a:latin typeface="OpenSans"/>
            </a:endParaRPr>
          </a:p>
          <a:p>
            <a:r>
              <a:rPr lang="en-GB" dirty="0" smtClean="0">
                <a:latin typeface="OpenSans"/>
              </a:rPr>
              <a:t>Then </a:t>
            </a:r>
            <a:r>
              <a:rPr lang="en-GB" dirty="0">
                <a:latin typeface="OpenSans"/>
              </a:rPr>
              <a:t>we put another constant. Again, this is four bytes. </a:t>
            </a:r>
            <a:endParaRPr lang="en-GB" dirty="0" smtClean="0">
              <a:latin typeface="OpenSans"/>
            </a:endParaRPr>
          </a:p>
          <a:p>
            <a:endParaRPr lang="en-GB" dirty="0">
              <a:latin typeface="OpenSans"/>
            </a:endParaRPr>
          </a:p>
          <a:p>
            <a:r>
              <a:rPr lang="en-GB" dirty="0" smtClean="0">
                <a:latin typeface="OpenSans"/>
              </a:rPr>
              <a:t>And</a:t>
            </a:r>
            <a:r>
              <a:rPr lang="en-GB" dirty="0">
                <a:latin typeface="OpenSans"/>
              </a:rPr>
              <a:t> </a:t>
            </a:r>
            <a:r>
              <a:rPr lang="en-GB" dirty="0" smtClean="0">
                <a:latin typeface="OpenSans"/>
              </a:rPr>
              <a:t>as </a:t>
            </a:r>
            <a:r>
              <a:rPr lang="en-GB" dirty="0">
                <a:latin typeface="OpenSans"/>
              </a:rPr>
              <a:t>I said, the spec basically specifies what this fixed constant is. </a:t>
            </a:r>
            <a:endParaRPr lang="en-GB" dirty="0" smtClean="0">
              <a:latin typeface="OpenSans"/>
            </a:endParaRPr>
          </a:p>
          <a:p>
            <a:endParaRPr lang="en-GB" dirty="0">
              <a:latin typeface="OpenSans"/>
            </a:endParaRPr>
          </a:p>
          <a:p>
            <a:r>
              <a:rPr lang="en-GB" dirty="0" smtClean="0">
                <a:latin typeface="OpenSans"/>
              </a:rPr>
              <a:t>Then </a:t>
            </a:r>
            <a:r>
              <a:rPr lang="en-GB" dirty="0">
                <a:latin typeface="OpenSans"/>
              </a:rPr>
              <a:t>we put </a:t>
            </a:r>
            <a:r>
              <a:rPr lang="en-GB" dirty="0" smtClean="0">
                <a:latin typeface="OpenSans"/>
              </a:rPr>
              <a:t>the </a:t>
            </a:r>
            <a:r>
              <a:rPr lang="en-GB" dirty="0">
                <a:latin typeface="OpenSans"/>
              </a:rPr>
              <a:t>nonce, which is eight bytes. Then we put the index. This is the counter zero, </a:t>
            </a:r>
            <a:r>
              <a:rPr lang="en-GB" dirty="0" smtClean="0">
                <a:latin typeface="OpenSans"/>
              </a:rPr>
              <a:t>one</a:t>
            </a:r>
            <a:r>
              <a:rPr lang="en-GB" dirty="0">
                <a:latin typeface="OpenSans"/>
              </a:rPr>
              <a:t>, two, three, four, which is another eight bytes. </a:t>
            </a:r>
            <a:endParaRPr lang="en-GB" dirty="0" smtClean="0">
              <a:latin typeface="OpenSans"/>
            </a:endParaRPr>
          </a:p>
          <a:p>
            <a:endParaRPr lang="en-GB" dirty="0">
              <a:latin typeface="OpenSans"/>
            </a:endParaRPr>
          </a:p>
          <a:p>
            <a:r>
              <a:rPr lang="en-GB" dirty="0" smtClean="0">
                <a:latin typeface="OpenSans"/>
              </a:rPr>
              <a:t>Then </a:t>
            </a:r>
            <a:r>
              <a:rPr lang="en-GB" dirty="0">
                <a:latin typeface="OpenSans"/>
              </a:rPr>
              <a:t>we put another constant </a:t>
            </a:r>
            <a:r>
              <a:rPr lang="en-GB" dirty="0" smtClean="0">
                <a:latin typeface="OpenSans"/>
              </a:rPr>
              <a:t>tau </a:t>
            </a:r>
            <a:r>
              <a:rPr lang="en-GB" dirty="0">
                <a:latin typeface="OpenSans"/>
              </a:rPr>
              <a:t>two, which is another four bytes. Then we put the key again, this is another </a:t>
            </a:r>
            <a:r>
              <a:rPr lang="en-GB" dirty="0" smtClean="0">
                <a:latin typeface="OpenSans"/>
              </a:rPr>
              <a:t>sixteen </a:t>
            </a:r>
            <a:r>
              <a:rPr lang="en-GB" dirty="0">
                <a:latin typeface="OpenSans"/>
              </a:rPr>
              <a:t>bytes.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finally we put the third constant, tau three, which is </a:t>
            </a:r>
            <a:r>
              <a:rPr lang="en-GB" dirty="0" smtClean="0">
                <a:latin typeface="OpenSans"/>
              </a:rPr>
              <a:t>another </a:t>
            </a:r>
            <a:r>
              <a:rPr lang="en-GB" dirty="0">
                <a:latin typeface="OpenSans"/>
              </a:rPr>
              <a:t>four bytes. Okay so as I said, if you sum these up, you see that you get 64 </a:t>
            </a:r>
            <a:r>
              <a:rPr lang="en-GB" dirty="0" smtClean="0">
                <a:latin typeface="OpenSans"/>
              </a:rPr>
              <a:t>bytes</a:t>
            </a:r>
            <a:r>
              <a:rPr lang="en-GB" dirty="0">
                <a:latin typeface="OpenSans"/>
              </a:rPr>
              <a:t>. </a:t>
            </a:r>
            <a:endParaRPr lang="en-GB" dirty="0">
              <a:latin typeface="OpenSans"/>
            </a:endParaRPr>
          </a:p>
        </p:txBody>
      </p:sp>
    </p:spTree>
    <p:extLst>
      <p:ext uri="{BB962C8B-B14F-4D97-AF65-F5344CB8AC3E}">
        <p14:creationId xmlns:p14="http://schemas.microsoft.com/office/powerpoint/2010/main" val="415052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0" y="76201"/>
            <a:ext cx="9067800" cy="6705600"/>
          </a:xfrm>
          <a:prstGeom prst="rect">
            <a:avLst/>
          </a:prstGeom>
        </p:spPr>
      </p:pic>
    </p:spTree>
    <p:extLst>
      <p:ext uri="{BB962C8B-B14F-4D97-AF65-F5344CB8AC3E}">
        <p14:creationId xmlns:p14="http://schemas.microsoft.com/office/powerpoint/2010/main" val="22198620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0471" y="838200"/>
            <a:ext cx="8841129" cy="3139321"/>
          </a:xfrm>
          <a:prstGeom prst="rect">
            <a:avLst/>
          </a:prstGeom>
        </p:spPr>
        <p:txBody>
          <a:bodyPr wrap="square">
            <a:spAutoFit/>
          </a:bodyPr>
          <a:lstStyle/>
          <a:p>
            <a:r>
              <a:rPr lang="en-GB" dirty="0">
                <a:latin typeface="OpenSans"/>
              </a:rPr>
              <a:t>So basically we've expanded the key and the nonce and the counter into 64 </a:t>
            </a:r>
          </a:p>
          <a:p>
            <a:r>
              <a:rPr lang="en-GB" dirty="0">
                <a:latin typeface="OpenSans"/>
              </a:rPr>
              <a:t>bytes. </a:t>
            </a:r>
            <a:endParaRPr lang="en-GB" dirty="0" smtClean="0">
              <a:latin typeface="OpenSans"/>
            </a:endParaRPr>
          </a:p>
          <a:p>
            <a:endParaRPr lang="en-GB" dirty="0">
              <a:latin typeface="OpenSans"/>
            </a:endParaRPr>
          </a:p>
          <a:p>
            <a:r>
              <a:rPr lang="en-GB" dirty="0" smtClean="0">
                <a:latin typeface="OpenSans"/>
              </a:rPr>
              <a:t>Basically </a:t>
            </a:r>
            <a:r>
              <a:rPr lang="en-GB" dirty="0">
                <a:latin typeface="OpenSans"/>
              </a:rPr>
              <a:t>the key is repeated </a:t>
            </a:r>
            <a:r>
              <a:rPr lang="en-GB" dirty="0" smtClean="0">
                <a:latin typeface="OpenSans"/>
              </a:rPr>
              <a:t>twice.</a:t>
            </a:r>
          </a:p>
          <a:p>
            <a:endParaRPr lang="en-GB" dirty="0">
              <a:latin typeface="OpenSans"/>
            </a:endParaRPr>
          </a:p>
          <a:p>
            <a:r>
              <a:rPr lang="en-GB" dirty="0" smtClean="0">
                <a:latin typeface="OpenSans"/>
              </a:rPr>
              <a:t>And </a:t>
            </a:r>
            <a:r>
              <a:rPr lang="en-GB" dirty="0">
                <a:latin typeface="OpenSans"/>
              </a:rPr>
              <a:t>then what we do is we apply a </a:t>
            </a:r>
            <a:r>
              <a:rPr lang="en-GB" dirty="0" smtClean="0">
                <a:latin typeface="OpenSans"/>
              </a:rPr>
              <a:t>function</a:t>
            </a:r>
            <a:r>
              <a:rPr lang="en-GB" dirty="0">
                <a:latin typeface="OpenSans"/>
              </a:rPr>
              <a:t>, </a:t>
            </a:r>
            <a:r>
              <a:rPr lang="en-GB" dirty="0" smtClean="0">
                <a:latin typeface="OpenSans"/>
              </a:rPr>
              <a:t>we call this </a:t>
            </a:r>
            <a:r>
              <a:rPr lang="en-GB" dirty="0">
                <a:latin typeface="OpenSans"/>
              </a:rPr>
              <a:t>functional little h. </a:t>
            </a:r>
            <a:endParaRPr lang="en-GB" dirty="0" smtClean="0">
              <a:latin typeface="OpenSans"/>
            </a:endParaRPr>
          </a:p>
          <a:p>
            <a:endParaRPr lang="en-GB" dirty="0">
              <a:latin typeface="OpenSans"/>
            </a:endParaRPr>
          </a:p>
          <a:p>
            <a:endParaRPr lang="en-GB" dirty="0" smtClean="0">
              <a:latin typeface="OpenSans"/>
            </a:endParaRPr>
          </a:p>
          <a:p>
            <a:r>
              <a:rPr lang="en-GB" dirty="0" smtClean="0">
                <a:latin typeface="OpenSans"/>
              </a:rPr>
              <a:t>And </a:t>
            </a:r>
            <a:r>
              <a:rPr lang="en-GB" dirty="0">
                <a:latin typeface="OpenSans"/>
              </a:rPr>
              <a:t>this is a function that's one to one so it maps 64 bytes to 64 bytes. </a:t>
            </a:r>
            <a:endParaRPr lang="en-GB" dirty="0" smtClean="0">
              <a:latin typeface="OpenSans"/>
            </a:endParaRPr>
          </a:p>
          <a:p>
            <a:endParaRPr lang="en-GB" dirty="0">
              <a:latin typeface="OpenSans"/>
            </a:endParaRPr>
          </a:p>
          <a:p>
            <a:r>
              <a:rPr lang="en-GB" dirty="0" smtClean="0">
                <a:solidFill>
                  <a:srgbClr val="00B050"/>
                </a:solidFill>
                <a:latin typeface="OpenSans"/>
              </a:rPr>
              <a:t>It's </a:t>
            </a:r>
            <a:r>
              <a:rPr lang="en-GB" dirty="0">
                <a:solidFill>
                  <a:srgbClr val="00B050"/>
                </a:solidFill>
                <a:latin typeface="OpenSans"/>
              </a:rPr>
              <a:t>a </a:t>
            </a:r>
            <a:r>
              <a:rPr lang="en-GB" dirty="0" smtClean="0">
                <a:solidFill>
                  <a:srgbClr val="00B050"/>
                </a:solidFill>
                <a:latin typeface="OpenSans"/>
              </a:rPr>
              <a:t>completely </a:t>
            </a:r>
            <a:r>
              <a:rPr lang="en-GB" dirty="0">
                <a:solidFill>
                  <a:srgbClr val="00B050"/>
                </a:solidFill>
                <a:latin typeface="OpenSans"/>
              </a:rPr>
              <a:t>invertible </a:t>
            </a:r>
            <a:r>
              <a:rPr lang="en-GB" dirty="0" smtClean="0">
                <a:solidFill>
                  <a:srgbClr val="00B050"/>
                </a:solidFill>
                <a:latin typeface="OpenSans"/>
              </a:rPr>
              <a:t>function. So </a:t>
            </a:r>
            <a:r>
              <a:rPr lang="en-GB" dirty="0">
                <a:solidFill>
                  <a:srgbClr val="00B050"/>
                </a:solidFill>
                <a:latin typeface="OpenSans"/>
              </a:rPr>
              <a:t>this function h is, </a:t>
            </a:r>
            <a:r>
              <a:rPr lang="en-GB" dirty="0" smtClean="0">
                <a:solidFill>
                  <a:srgbClr val="00B050"/>
                </a:solidFill>
                <a:latin typeface="OpenSans"/>
              </a:rPr>
              <a:t>an</a:t>
            </a:r>
            <a:r>
              <a:rPr lang="en-GB" dirty="0">
                <a:solidFill>
                  <a:srgbClr val="00B050"/>
                </a:solidFill>
                <a:latin typeface="OpenSans"/>
              </a:rPr>
              <a:t> </a:t>
            </a:r>
            <a:r>
              <a:rPr lang="en-GB" dirty="0" smtClean="0">
                <a:solidFill>
                  <a:srgbClr val="00B050"/>
                </a:solidFill>
                <a:latin typeface="OpenSans"/>
              </a:rPr>
              <a:t>invertible </a:t>
            </a:r>
            <a:r>
              <a:rPr lang="en-GB" dirty="0">
                <a:solidFill>
                  <a:srgbClr val="00B050"/>
                </a:solidFill>
                <a:latin typeface="OpenSans"/>
              </a:rPr>
              <a:t>function</a:t>
            </a:r>
            <a:r>
              <a:rPr lang="en-GB" dirty="0">
                <a:latin typeface="OpenSans"/>
              </a:rPr>
              <a:t>. </a:t>
            </a:r>
            <a:endParaRPr lang="en-GB" dirty="0">
              <a:latin typeface="OpenSans"/>
            </a:endParaRPr>
          </a:p>
        </p:txBody>
      </p:sp>
    </p:spTree>
    <p:extLst>
      <p:ext uri="{BB962C8B-B14F-4D97-AF65-F5344CB8AC3E}">
        <p14:creationId xmlns:p14="http://schemas.microsoft.com/office/powerpoint/2010/main" val="5446183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85800"/>
          </a:xfrm>
        </p:spPr>
        <p:txBody>
          <a:bodyPr>
            <a:normAutofit fontScale="90000"/>
          </a:bodyPr>
          <a:lstStyle/>
          <a:p>
            <a:r>
              <a:rPr lang="en-US" dirty="0" err="1" smtClean="0">
                <a:solidFill>
                  <a:schemeClr val="tx1"/>
                </a:solidFill>
                <a:latin typeface="Times New Roman" pitchFamily="18" charset="0"/>
                <a:cs typeface="Times New Roman" pitchFamily="18" charset="0"/>
              </a:rPr>
              <a:t>eStream</a:t>
            </a:r>
            <a:r>
              <a:rPr lang="en-US" dirty="0" smtClean="0">
                <a:solidFill>
                  <a:schemeClr val="tx1"/>
                </a:solidFill>
                <a:latin typeface="Times New Roman" pitchFamily="18" charset="0"/>
                <a:cs typeface="Times New Roman" pitchFamily="18" charset="0"/>
              </a:rPr>
              <a:t>:   Salsa 20   </a:t>
            </a:r>
            <a:r>
              <a:rPr lang="en-US" sz="2400" b="1" dirty="0" smtClean="0">
                <a:solidFill>
                  <a:schemeClr val="tx1"/>
                </a:solidFill>
                <a:latin typeface="Times New Roman" pitchFamily="18" charset="0"/>
                <a:cs typeface="Times New Roman" pitchFamily="18" charset="0"/>
              </a:rPr>
              <a:t>(SW+HW)</a:t>
            </a:r>
            <a:endParaRPr lang="en-US" sz="24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8686800" cy="5867400"/>
          </a:xfrm>
        </p:spPr>
        <p:txBody>
          <a:bodyPr>
            <a:normAutofit/>
          </a:bodyPr>
          <a:lstStyle/>
          <a:p>
            <a:pPr marL="0" indent="0">
              <a:buNone/>
            </a:pPr>
            <a:r>
              <a:rPr lang="en-US" sz="2000" dirty="0" smtClean="0">
                <a:latin typeface="Times New Roman" pitchFamily="18" charset="0"/>
                <a:cs typeface="Times New Roman" pitchFamily="18" charset="0"/>
              </a:rPr>
              <a:t>Salsa20:    </a:t>
            </a:r>
            <a:r>
              <a:rPr lang="en-US" sz="2000" dirty="0">
                <a:latin typeface="Times New Roman" pitchFamily="18" charset="0"/>
                <a:cs typeface="Times New Roman" pitchFamily="18" charset="0"/>
              </a:rPr>
              <a:t>{0,1</a:t>
            </a:r>
            <a:r>
              <a:rPr lang="en-US" sz="2000" dirty="0" smtClean="0">
                <a:latin typeface="Times New Roman" pitchFamily="18" charset="0"/>
                <a:cs typeface="Times New Roman" pitchFamily="18" charset="0"/>
              </a:rPr>
              <a:t>}</a:t>
            </a:r>
            <a:r>
              <a:rPr lang="en-US" sz="2000" baseline="30000" dirty="0" smtClean="0">
                <a:latin typeface="Times New Roman" pitchFamily="18" charset="0"/>
                <a:cs typeface="Times New Roman" pitchFamily="18" charset="0"/>
              </a:rPr>
              <a:t> 128</a:t>
            </a:r>
            <a:r>
              <a:rPr lang="en-US" sz="2000" dirty="0">
                <a:latin typeface="Times New Roman" pitchFamily="18" charset="0"/>
                <a:cs typeface="Times New Roman" pitchFamily="18" charset="0"/>
              </a:rPr>
              <a:t> </a:t>
            </a:r>
            <a:r>
              <a:rPr lang="en-US" sz="2000" baseline="30000" dirty="0" smtClean="0">
                <a:latin typeface="Times New Roman" pitchFamily="18" charset="0"/>
                <a:cs typeface="Times New Roman" pitchFamily="18" charset="0"/>
              </a:rPr>
              <a:t>or 256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{0,1}</a:t>
            </a:r>
            <a:r>
              <a:rPr lang="en-US" sz="2000" baseline="30000" dirty="0" smtClean="0">
                <a:latin typeface="Times New Roman" pitchFamily="18" charset="0"/>
                <a:cs typeface="Times New Roman" pitchFamily="18" charset="0"/>
              </a:rPr>
              <a:t>64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0,1}</a:t>
            </a:r>
            <a:r>
              <a:rPr lang="en-US" sz="2000" baseline="30000" dirty="0" smtClean="0">
                <a:latin typeface="Times New Roman" pitchFamily="18" charset="0"/>
                <a:cs typeface="Times New Roman" pitchFamily="18" charset="0"/>
              </a:rPr>
              <a:t>n</a:t>
            </a:r>
            <a:endParaRPr lang="en-US" sz="2000" dirty="0">
              <a:latin typeface="Times New Roman" pitchFamily="18" charset="0"/>
              <a:cs typeface="Times New Roman" pitchFamily="18" charset="0"/>
            </a:endParaRPr>
          </a:p>
          <a:p>
            <a:pPr marL="0" indent="0">
              <a:spcBef>
                <a:spcPts val="0"/>
              </a:spcBef>
              <a:buNone/>
            </a:pPr>
            <a:r>
              <a:rPr lang="en-US" sz="2000" dirty="0" smtClean="0">
                <a:latin typeface="Times New Roman" pitchFamily="18" charset="0"/>
                <a:cs typeface="Times New Roman" pitchFamily="18" charset="0"/>
              </a:rPr>
              <a:t>Salsa20( k ; r)   :=   H( k , (r, 0))   </a:t>
            </a:r>
            <a:r>
              <a:rPr lang="en-US" sz="2000" dirty="0" err="1" smtClean="0">
                <a:latin typeface="Times New Roman" pitchFamily="18" charset="0"/>
                <a:cs typeface="Times New Roman" pitchFamily="18" charset="0"/>
              </a:rPr>
              <a:t>ll</a:t>
            </a:r>
            <a:r>
              <a:rPr lang="en-US" sz="2000" dirty="0" smtClean="0">
                <a:latin typeface="Times New Roman" pitchFamily="18" charset="0"/>
                <a:cs typeface="Times New Roman" pitchFamily="18" charset="0"/>
              </a:rPr>
              <a:t>   H( k , (r, 1))   </a:t>
            </a:r>
            <a:r>
              <a:rPr lang="en-US" sz="2000" dirty="0" err="1" smtClean="0">
                <a:latin typeface="Times New Roman" pitchFamily="18" charset="0"/>
                <a:cs typeface="Times New Roman" pitchFamily="18" charset="0"/>
              </a:rPr>
              <a:t>ll</a:t>
            </a:r>
            <a:r>
              <a:rPr lang="en-US" sz="2000" dirty="0" smtClean="0">
                <a:latin typeface="Times New Roman" pitchFamily="18" charset="0"/>
                <a:cs typeface="Times New Roman" pitchFamily="18" charset="0"/>
              </a:rPr>
              <a:t> …</a:t>
            </a:r>
          </a:p>
          <a:p>
            <a:pPr marL="0" indent="0">
              <a:spcBef>
                <a:spcPts val="0"/>
              </a:spcBef>
              <a:buNone/>
            </a:pPr>
            <a:r>
              <a:rPr lang="en-US" sz="2000" dirty="0" smtClean="0">
                <a:latin typeface="Times New Roman" pitchFamily="18" charset="0"/>
                <a:cs typeface="Times New Roman" pitchFamily="18" charset="0"/>
              </a:rPr>
              <a:t>0,1… are counters that goes from step to step</a:t>
            </a:r>
          </a:p>
          <a:p>
            <a:pPr marL="0" indent="0">
              <a:spcBef>
                <a:spcPts val="0"/>
              </a:spcBef>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spcBef>
                <a:spcPts val="2976"/>
              </a:spcBef>
              <a:buNone/>
            </a:pPr>
            <a:r>
              <a:rPr lang="en-US" sz="2000" dirty="0" smtClean="0">
                <a:latin typeface="Times New Roman" pitchFamily="18" charset="0"/>
                <a:cs typeface="Times New Roman" pitchFamily="18" charset="0"/>
              </a:rPr>
              <a:t>h:  invertible function.    designed to be fast on x86 </a:t>
            </a:r>
            <a:endParaRPr lang="en-US" sz="2000" dirty="0">
              <a:latin typeface="Times New Roman" pitchFamily="18" charset="0"/>
              <a:cs typeface="Times New Roman" pitchFamily="18" charset="0"/>
            </a:endParaRPr>
          </a:p>
        </p:txBody>
      </p:sp>
      <p:grpSp>
        <p:nvGrpSpPr>
          <p:cNvPr id="10" name="Group 34"/>
          <p:cNvGrpSpPr/>
          <p:nvPr/>
        </p:nvGrpSpPr>
        <p:grpSpPr>
          <a:xfrm>
            <a:off x="1981201" y="2235200"/>
            <a:ext cx="1866161" cy="3251200"/>
            <a:chOff x="1981200" y="2114550"/>
            <a:chExt cx="1866161" cy="2438400"/>
          </a:xfrm>
        </p:grpSpPr>
        <p:sp>
          <p:nvSpPr>
            <p:cNvPr id="5" name="Rectangle 4"/>
            <p:cNvSpPr/>
            <p:nvPr/>
          </p:nvSpPr>
          <p:spPr>
            <a:xfrm>
              <a:off x="2667000" y="2114550"/>
              <a:ext cx="381000" cy="2438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τ</a:t>
              </a:r>
              <a:r>
                <a:rPr lang="en-US" baseline="-25000" dirty="0" smtClean="0">
                  <a:latin typeface="Times New Roman" pitchFamily="18" charset="0"/>
                  <a:cs typeface="Times New Roman" pitchFamily="18" charset="0"/>
                </a:rPr>
                <a:t>0</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k</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τ</a:t>
              </a:r>
              <a:r>
                <a:rPr lang="en-US" baseline="-2500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r</a:t>
              </a:r>
              <a:br>
                <a:rPr lang="en-US" dirty="0" smtClean="0">
                  <a:latin typeface="Times New Roman" pitchFamily="18" charset="0"/>
                  <a:cs typeface="Times New Roman" pitchFamily="18" charset="0"/>
                </a:rPr>
              </a:b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τ</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k</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τ</a:t>
              </a:r>
              <a:r>
                <a:rPr lang="en-US" baseline="-25000" dirty="0" smtClean="0">
                  <a:latin typeface="Times New Roman" pitchFamily="18" charset="0"/>
                  <a:cs typeface="Times New Roman" pitchFamily="18" charset="0"/>
                </a:rPr>
                <a:t>3</a:t>
              </a:r>
            </a:p>
          </p:txBody>
        </p:sp>
        <p:sp>
          <p:nvSpPr>
            <p:cNvPr id="15" name="Right Arrow 14"/>
            <p:cNvSpPr/>
            <p:nvPr/>
          </p:nvSpPr>
          <p:spPr>
            <a:xfrm>
              <a:off x="1981200" y="3257550"/>
              <a:ext cx="5334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32" name="TextBox 31"/>
            <p:cNvSpPr txBox="1"/>
            <p:nvPr/>
          </p:nvSpPr>
          <p:spPr>
            <a:xfrm>
              <a:off x="2971800" y="4171950"/>
              <a:ext cx="875561" cy="253916"/>
            </a:xfrm>
            <a:prstGeom prst="rect">
              <a:avLst/>
            </a:prstGeom>
            <a:noFill/>
          </p:spPr>
          <p:txBody>
            <a:bodyPr wrap="none" rtlCol="0">
              <a:spAutoFit/>
            </a:bodyPr>
            <a:lstStyle/>
            <a:p>
              <a:r>
                <a:rPr lang="en-US" sz="1600" dirty="0" smtClean="0">
                  <a:latin typeface="Times New Roman" pitchFamily="18" charset="0"/>
                  <a:cs typeface="Times New Roman" pitchFamily="18" charset="0"/>
                </a:rPr>
                <a:t>64 bytes</a:t>
              </a:r>
              <a:endParaRPr lang="en-US" sz="1600" dirty="0">
                <a:latin typeface="Times New Roman" pitchFamily="18" charset="0"/>
                <a:cs typeface="Times New Roman" pitchFamily="18" charset="0"/>
              </a:endParaRPr>
            </a:p>
          </p:txBody>
        </p:sp>
      </p:grpSp>
      <p:grpSp>
        <p:nvGrpSpPr>
          <p:cNvPr id="12" name="Group 33"/>
          <p:cNvGrpSpPr/>
          <p:nvPr/>
        </p:nvGrpSpPr>
        <p:grpSpPr>
          <a:xfrm>
            <a:off x="1219201" y="3047999"/>
            <a:ext cx="875561" cy="1862554"/>
            <a:chOff x="1219200" y="2724150"/>
            <a:chExt cx="875561" cy="1396916"/>
          </a:xfrm>
        </p:grpSpPr>
        <p:sp>
          <p:nvSpPr>
            <p:cNvPr id="4" name="Rectangle 3"/>
            <p:cNvSpPr/>
            <p:nvPr/>
          </p:nvSpPr>
          <p:spPr>
            <a:xfrm>
              <a:off x="1447800" y="2724150"/>
              <a:ext cx="3810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latin typeface="Times New Roman" pitchFamily="18" charset="0"/>
                  <a:cs typeface="Times New Roman" pitchFamily="18" charset="0"/>
                </a:rPr>
                <a:t>kr</a:t>
              </a:r>
              <a:endParaRPr lang="en-US" sz="2400" dirty="0" smtClean="0">
                <a:latin typeface="Times New Roman" pitchFamily="18" charset="0"/>
                <a:cs typeface="Times New Roman" pitchFamily="18" charset="0"/>
              </a:endParaRPr>
            </a:p>
            <a:p>
              <a:pPr algn="ctr"/>
              <a:r>
                <a:rPr lang="en-US" sz="2400" dirty="0" err="1" smtClean="0">
                  <a:latin typeface="Times New Roman" pitchFamily="18" charset="0"/>
                  <a:cs typeface="Times New Roman" pitchFamily="18" charset="0"/>
                </a:rPr>
                <a:t>i</a:t>
              </a:r>
              <a:endParaRPr lang="en-US" sz="2400" dirty="0" smtClean="0">
                <a:latin typeface="Times New Roman" pitchFamily="18" charset="0"/>
                <a:cs typeface="Times New Roman" pitchFamily="18" charset="0"/>
              </a:endParaRPr>
            </a:p>
          </p:txBody>
        </p:sp>
        <p:sp>
          <p:nvSpPr>
            <p:cNvPr id="33" name="TextBox 32"/>
            <p:cNvSpPr txBox="1"/>
            <p:nvPr/>
          </p:nvSpPr>
          <p:spPr>
            <a:xfrm>
              <a:off x="1219200" y="3867150"/>
              <a:ext cx="875561" cy="253916"/>
            </a:xfrm>
            <a:prstGeom prst="rect">
              <a:avLst/>
            </a:prstGeom>
            <a:noFill/>
          </p:spPr>
          <p:txBody>
            <a:bodyPr wrap="none" rtlCol="0">
              <a:spAutoFit/>
            </a:bodyPr>
            <a:lstStyle/>
            <a:p>
              <a:r>
                <a:rPr lang="en-US" sz="1600" dirty="0" smtClean="0">
                  <a:latin typeface="Times New Roman" pitchFamily="18" charset="0"/>
                  <a:cs typeface="Times New Roman" pitchFamily="18" charset="0"/>
                </a:rPr>
                <a:t>32 bytes</a:t>
              </a:r>
              <a:endParaRPr lang="en-US" sz="1600" dirty="0">
                <a:latin typeface="Times New Roman" pitchFamily="18" charset="0"/>
                <a:cs typeface="Times New Roman" pitchFamily="18" charset="0"/>
              </a:endParaRPr>
            </a:p>
          </p:txBody>
        </p:sp>
      </p:grpSp>
      <p:grpSp>
        <p:nvGrpSpPr>
          <p:cNvPr id="16" name="Group 41"/>
          <p:cNvGrpSpPr/>
          <p:nvPr/>
        </p:nvGrpSpPr>
        <p:grpSpPr>
          <a:xfrm>
            <a:off x="3429000" y="2743201"/>
            <a:ext cx="3581400" cy="1317487"/>
            <a:chOff x="3429000" y="2495550"/>
            <a:chExt cx="3581400" cy="988115"/>
          </a:xfrm>
        </p:grpSpPr>
        <p:cxnSp>
          <p:nvCxnSpPr>
            <p:cNvPr id="8" name="Straight Arrow Connector 7"/>
            <p:cNvCxnSpPr/>
            <p:nvPr/>
          </p:nvCxnSpPr>
          <p:spPr>
            <a:xfrm>
              <a:off x="5867400" y="3333750"/>
              <a:ext cx="1143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7" name="Group 36"/>
            <p:cNvGrpSpPr/>
            <p:nvPr/>
          </p:nvGrpSpPr>
          <p:grpSpPr>
            <a:xfrm>
              <a:off x="3429000" y="2495550"/>
              <a:ext cx="3385351" cy="988115"/>
              <a:chOff x="3429000" y="2495550"/>
              <a:chExt cx="3385351" cy="988115"/>
            </a:xfrm>
          </p:grpSpPr>
          <p:sp>
            <p:nvSpPr>
              <p:cNvPr id="9" name="TextBox 8"/>
              <p:cNvSpPr txBox="1"/>
              <p:nvPr/>
            </p:nvSpPr>
            <p:spPr>
              <a:xfrm>
                <a:off x="5943600" y="2965450"/>
                <a:ext cx="870751" cy="484748"/>
              </a:xfrm>
              <a:prstGeom prst="rect">
                <a:avLst/>
              </a:prstGeom>
              <a:noFill/>
            </p:spPr>
            <p:txBody>
              <a:bodyPr wrap="none" rtlCol="0">
                <a:spAutoFit/>
              </a:bodyPr>
              <a:lstStyle/>
              <a:p>
                <a:r>
                  <a:rPr lang="en-US" dirty="0" smtClean="0">
                    <a:latin typeface="Times New Roman" pitchFamily="18" charset="0"/>
                    <a:cs typeface="Times New Roman" pitchFamily="18" charset="0"/>
                  </a:rPr>
                  <a:t>64 byte</a:t>
                </a:r>
              </a:p>
              <a:p>
                <a:r>
                  <a:rPr lang="en-US" dirty="0" smtClean="0">
                    <a:latin typeface="Times New Roman" pitchFamily="18" charset="0"/>
                    <a:cs typeface="Times New Roman" pitchFamily="18" charset="0"/>
                  </a:rPr>
                  <a:t>output</a:t>
                </a:r>
                <a:endParaRPr lang="en-US" dirty="0">
                  <a:latin typeface="Times New Roman" pitchFamily="18" charset="0"/>
                  <a:cs typeface="Times New Roman" pitchFamily="18" charset="0"/>
                </a:endParaRPr>
              </a:p>
            </p:txBody>
          </p:sp>
          <p:cxnSp>
            <p:nvCxnSpPr>
              <p:cNvPr id="24" name="Elbow Connector 23"/>
              <p:cNvCxnSpPr/>
              <p:nvPr/>
            </p:nvCxnSpPr>
            <p:spPr>
              <a:xfrm rot="5400000" flipH="1" flipV="1">
                <a:off x="3390900" y="2533650"/>
                <a:ext cx="838200" cy="762000"/>
              </a:xfrm>
              <a:prstGeom prst="bentConnector3">
                <a:avLst>
                  <a:gd name="adj1" fmla="val 98485"/>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800600" y="2952750"/>
                <a:ext cx="694421" cy="530915"/>
              </a:xfrm>
              <a:prstGeom prst="rect">
                <a:avLst/>
              </a:prstGeom>
              <a:noFill/>
            </p:spPr>
            <p:txBody>
              <a:bodyPr wrap="none" rtlCol="0">
                <a:spAutoFit/>
              </a:bodyPr>
              <a:lstStyle/>
              <a:p>
                <a:r>
                  <a:rPr lang="en-US" sz="4000" dirty="0">
                    <a:latin typeface="Times New Roman" pitchFamily="18" charset="0"/>
                    <a:cs typeface="Times New Roman" pitchFamily="18" charset="0"/>
                  </a:rPr>
                  <a:t>⊕</a:t>
                </a:r>
              </a:p>
            </p:txBody>
          </p:sp>
          <p:cxnSp>
            <p:nvCxnSpPr>
              <p:cNvPr id="30" name="Elbow Connector 29"/>
              <p:cNvCxnSpPr/>
              <p:nvPr/>
            </p:nvCxnSpPr>
            <p:spPr>
              <a:xfrm>
                <a:off x="4191000" y="2508250"/>
                <a:ext cx="838200" cy="685800"/>
              </a:xfrm>
              <a:prstGeom prst="bentConnector3">
                <a:avLst>
                  <a:gd name="adj1" fmla="val 101515"/>
                </a:avLst>
              </a:prstGeom>
              <a:ln>
                <a:tailEnd type="arrow"/>
              </a:ln>
            </p:spPr>
            <p:style>
              <a:lnRef idx="2">
                <a:schemeClr val="accent1"/>
              </a:lnRef>
              <a:fillRef idx="0">
                <a:schemeClr val="accent1"/>
              </a:fillRef>
              <a:effectRef idx="1">
                <a:schemeClr val="accent1"/>
              </a:effectRef>
              <a:fontRef idx="minor">
                <a:schemeClr val="tx1"/>
              </a:fontRef>
            </p:style>
          </p:cxnSp>
        </p:grpSp>
      </p:grpSp>
      <p:grpSp>
        <p:nvGrpSpPr>
          <p:cNvPr id="18" name="Group 40"/>
          <p:cNvGrpSpPr/>
          <p:nvPr/>
        </p:nvGrpSpPr>
        <p:grpSpPr>
          <a:xfrm>
            <a:off x="3048001" y="2235200"/>
            <a:ext cx="3694961" cy="3251200"/>
            <a:chOff x="3048000" y="2114550"/>
            <a:chExt cx="3694961" cy="2438400"/>
          </a:xfrm>
        </p:grpSpPr>
        <p:grpSp>
          <p:nvGrpSpPr>
            <p:cNvPr id="19" name="Group 35"/>
            <p:cNvGrpSpPr/>
            <p:nvPr/>
          </p:nvGrpSpPr>
          <p:grpSpPr>
            <a:xfrm>
              <a:off x="3048000" y="2114550"/>
              <a:ext cx="2819400" cy="2438400"/>
              <a:chOff x="3048000" y="2114550"/>
              <a:chExt cx="2819400" cy="2438400"/>
            </a:xfrm>
          </p:grpSpPr>
          <p:sp>
            <p:nvSpPr>
              <p:cNvPr id="6" name="Rectangle 5"/>
              <p:cNvSpPr/>
              <p:nvPr/>
            </p:nvSpPr>
            <p:spPr>
              <a:xfrm>
                <a:off x="5486400" y="2114550"/>
                <a:ext cx="381000" cy="2438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latin typeface="Times New Roman" pitchFamily="18" charset="0"/>
                  <a:cs typeface="Times New Roman" pitchFamily="18" charset="0"/>
                </a:endParaRPr>
              </a:p>
            </p:txBody>
          </p:sp>
          <p:sp>
            <p:nvSpPr>
              <p:cNvPr id="11" name="TextBox 10"/>
              <p:cNvSpPr txBox="1"/>
              <p:nvPr/>
            </p:nvSpPr>
            <p:spPr>
              <a:xfrm>
                <a:off x="3962400" y="3105150"/>
                <a:ext cx="609600" cy="346249"/>
              </a:xfrm>
              <a:prstGeom prst="rect">
                <a:avLst/>
              </a:prstGeom>
              <a:noFill/>
              <a:ln w="38100" cmpd="sng">
                <a:solidFill>
                  <a:srgbClr val="4F81BD"/>
                </a:solidFill>
              </a:ln>
            </p:spPr>
            <p:txBody>
              <a:bodyPr wrap="square" rtlCol="0">
                <a:spAutoFit/>
              </a:bodyPr>
              <a:lstStyle/>
              <a:p>
                <a:pPr algn="ctr"/>
                <a:r>
                  <a:rPr lang="en-US" sz="2400" dirty="0" smtClean="0">
                    <a:latin typeface="Times New Roman" pitchFamily="18" charset="0"/>
                    <a:cs typeface="Times New Roman" pitchFamily="18" charset="0"/>
                  </a:rPr>
                  <a:t>h</a:t>
                </a:r>
                <a:endParaRPr lang="en-US" sz="2400" dirty="0">
                  <a:latin typeface="Times New Roman" pitchFamily="18" charset="0"/>
                  <a:cs typeface="Times New Roman" pitchFamily="18" charset="0"/>
                </a:endParaRPr>
              </a:p>
            </p:txBody>
          </p:sp>
          <p:cxnSp>
            <p:nvCxnSpPr>
              <p:cNvPr id="13" name="Straight Arrow Connector 12"/>
              <p:cNvCxnSpPr>
                <a:stCxn id="5" idx="3"/>
                <a:endCxn id="11" idx="1"/>
              </p:cNvCxnSpPr>
              <p:nvPr/>
            </p:nvCxnSpPr>
            <p:spPr>
              <a:xfrm flipV="1">
                <a:off x="3048000" y="3278275"/>
                <a:ext cx="914400" cy="74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2000" y="3333750"/>
                <a:ext cx="914400" cy="22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657600" y="3638550"/>
                <a:ext cx="1255472" cy="276999"/>
              </a:xfrm>
              <a:prstGeom prst="rect">
                <a:avLst/>
              </a:prstGeom>
              <a:noFill/>
            </p:spPr>
            <p:txBody>
              <a:bodyPr wrap="none" rtlCol="0">
                <a:spAutoFit/>
              </a:bodyPr>
              <a:lstStyle/>
              <a:p>
                <a:r>
                  <a:rPr lang="en-US" dirty="0" smtClean="0">
                    <a:latin typeface="Times New Roman" pitchFamily="18" charset="0"/>
                    <a:cs typeface="Times New Roman" pitchFamily="18" charset="0"/>
                  </a:rPr>
                  <a:t>(10 rounds)</a:t>
                </a:r>
                <a:endParaRPr lang="en-US" dirty="0">
                  <a:latin typeface="Times New Roman" pitchFamily="18" charset="0"/>
                  <a:cs typeface="Times New Roman" pitchFamily="18" charset="0"/>
                </a:endParaRPr>
              </a:p>
            </p:txBody>
          </p:sp>
        </p:grpSp>
        <p:sp>
          <p:nvSpPr>
            <p:cNvPr id="39" name="TextBox 38"/>
            <p:cNvSpPr txBox="1"/>
            <p:nvPr/>
          </p:nvSpPr>
          <p:spPr>
            <a:xfrm>
              <a:off x="5867400" y="4171950"/>
              <a:ext cx="875561" cy="253916"/>
            </a:xfrm>
            <a:prstGeom prst="rect">
              <a:avLst/>
            </a:prstGeom>
            <a:noFill/>
          </p:spPr>
          <p:txBody>
            <a:bodyPr wrap="none" rtlCol="0">
              <a:spAutoFit/>
            </a:bodyPr>
            <a:lstStyle/>
            <a:p>
              <a:r>
                <a:rPr lang="en-US" sz="1600" dirty="0" smtClean="0">
                  <a:latin typeface="Times New Roman" pitchFamily="18" charset="0"/>
                  <a:cs typeface="Times New Roman" pitchFamily="18" charset="0"/>
                </a:rPr>
                <a:t>64 bytes</a:t>
              </a:r>
              <a:endParaRPr lang="en-US" sz="1600" dirty="0">
                <a:latin typeface="Times New Roman" pitchFamily="18" charset="0"/>
                <a:cs typeface="Times New Roman" pitchFamily="18" charset="0"/>
              </a:endParaRPr>
            </a:p>
          </p:txBody>
        </p:sp>
      </p:grpSp>
      <p:pic>
        <p:nvPicPr>
          <p:cNvPr id="7" name="Ink 6"/>
          <p:cNvPicPr/>
          <p:nvPr/>
        </p:nvPicPr>
        <p:blipFill>
          <a:blip r:embed="rId3" cstate="print"/>
          <a:stretch>
            <a:fillRect/>
          </a:stretch>
        </p:blipFill>
        <p:spPr>
          <a:xfrm>
            <a:off x="3429000" y="995400"/>
            <a:ext cx="1200240" cy="300000"/>
          </a:xfrm>
          <a:prstGeom prst="rect">
            <a:avLst/>
          </a:prstGeom>
        </p:spPr>
      </p:pic>
      <p:sp>
        <p:nvSpPr>
          <p:cNvPr id="27" name="Footer Placeholder 26"/>
          <p:cNvSpPr>
            <a:spLocks noGrp="1"/>
          </p:cNvSpPr>
          <p:nvPr>
            <p:ph type="ftr" sz="quarter" idx="11"/>
          </p:nvPr>
        </p:nvSpPr>
        <p:spPr/>
        <p:txBody>
          <a:bodyPr/>
          <a:lstStyle/>
          <a:p>
            <a:r>
              <a:rPr lang="en-US" smtClean="0">
                <a:latin typeface="Times New Roman" pitchFamily="18" charset="0"/>
                <a:cs typeface="Times New Roman" pitchFamily="18" charset="0"/>
              </a:rPr>
              <a:t>FAST-NUCES</a:t>
            </a:r>
            <a:endParaRPr lang="en-US">
              <a:latin typeface="Times New Roman" pitchFamily="18" charset="0"/>
              <a:cs typeface="Times New Roman" pitchFamily="18" charset="0"/>
            </a:endParaRPr>
          </a:p>
        </p:txBody>
      </p:sp>
      <p:pic>
        <p:nvPicPr>
          <p:cNvPr id="29" name="Picture 28"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409561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1" y="304800"/>
            <a:ext cx="8839200" cy="6186309"/>
          </a:xfrm>
          <a:prstGeom prst="rect">
            <a:avLst/>
          </a:prstGeom>
        </p:spPr>
        <p:txBody>
          <a:bodyPr wrap="square">
            <a:spAutoFit/>
          </a:bodyPr>
          <a:lstStyle/>
          <a:p>
            <a:r>
              <a:rPr lang="en-GB" dirty="0">
                <a:latin typeface="OpenSans"/>
              </a:rPr>
              <a:t>So given the input you can get the output and given the </a:t>
            </a:r>
            <a:r>
              <a:rPr lang="en-GB" dirty="0" smtClean="0">
                <a:latin typeface="OpenSans"/>
              </a:rPr>
              <a:t>output </a:t>
            </a:r>
            <a:r>
              <a:rPr lang="en-GB" dirty="0">
                <a:latin typeface="OpenSans"/>
              </a:rPr>
              <a:t>you can go back to the input.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it's designed specifically so it's a- easy </a:t>
            </a:r>
            <a:r>
              <a:rPr lang="en-GB" dirty="0" smtClean="0">
                <a:latin typeface="OpenSans"/>
              </a:rPr>
              <a:t>to </a:t>
            </a:r>
            <a:r>
              <a:rPr lang="en-GB" dirty="0">
                <a:latin typeface="OpenSans"/>
              </a:rPr>
              <a:t>implement in hardware and b- on an x86, it's extremely easy to implement because </a:t>
            </a:r>
            <a:r>
              <a:rPr lang="en-GB" dirty="0" smtClean="0">
                <a:latin typeface="OpenSans"/>
              </a:rPr>
              <a:t>x86 </a:t>
            </a:r>
            <a:r>
              <a:rPr lang="en-GB" dirty="0">
                <a:latin typeface="OpenSans"/>
              </a:rPr>
              <a:t>has this SSE2 instruction set which supports all the operations you need to do </a:t>
            </a:r>
            <a:r>
              <a:rPr lang="en-GB" dirty="0" smtClean="0">
                <a:latin typeface="OpenSans"/>
              </a:rPr>
              <a:t>for </a:t>
            </a:r>
            <a:r>
              <a:rPr lang="en-GB" dirty="0">
                <a:latin typeface="OpenSans"/>
              </a:rPr>
              <a:t>this function. </a:t>
            </a:r>
            <a:endParaRPr lang="en-GB" dirty="0" smtClean="0">
              <a:latin typeface="OpenSans"/>
            </a:endParaRPr>
          </a:p>
          <a:p>
            <a:endParaRPr lang="en-GB" dirty="0">
              <a:latin typeface="OpenSans"/>
            </a:endParaRPr>
          </a:p>
          <a:p>
            <a:endParaRPr lang="en-GB" dirty="0" smtClean="0">
              <a:latin typeface="OpenSans"/>
            </a:endParaRPr>
          </a:p>
          <a:p>
            <a:r>
              <a:rPr lang="en-GB" dirty="0" smtClean="0">
                <a:latin typeface="OpenSans"/>
              </a:rPr>
              <a:t>It's </a:t>
            </a:r>
            <a:r>
              <a:rPr lang="en-GB" dirty="0">
                <a:latin typeface="OpenSans"/>
              </a:rPr>
              <a:t>very, very fast. As a result, Salsa has a very fast stream </a:t>
            </a:r>
            <a:r>
              <a:rPr lang="en-GB" dirty="0" smtClean="0">
                <a:latin typeface="OpenSans"/>
              </a:rPr>
              <a:t>cipher</a:t>
            </a:r>
            <a:r>
              <a:rPr lang="en-GB" dirty="0">
                <a:latin typeface="OpenSans"/>
              </a:rPr>
              <a:t>. And then it does this basically again and again. So it applies this </a:t>
            </a:r>
            <a:r>
              <a:rPr lang="en-GB" dirty="0" smtClean="0">
                <a:latin typeface="OpenSans"/>
              </a:rPr>
              <a:t>function </a:t>
            </a:r>
            <a:r>
              <a:rPr lang="en-GB" dirty="0">
                <a:latin typeface="OpenSans"/>
              </a:rPr>
              <a:t>h again and it gets another 64 bytes. And so on and so forth, basically </a:t>
            </a:r>
            <a:r>
              <a:rPr lang="en-GB" dirty="0" smtClean="0">
                <a:latin typeface="OpenSans"/>
              </a:rPr>
              <a:t>it </a:t>
            </a:r>
            <a:r>
              <a:rPr lang="en-GB" dirty="0">
                <a:latin typeface="OpenSans"/>
              </a:rPr>
              <a:t>does this ten times. </a:t>
            </a:r>
            <a:endParaRPr lang="en-GB" dirty="0" smtClean="0">
              <a:latin typeface="OpenSans"/>
            </a:endParaRPr>
          </a:p>
          <a:p>
            <a:endParaRPr lang="en-GB" dirty="0">
              <a:latin typeface="OpenSans"/>
            </a:endParaRPr>
          </a:p>
          <a:p>
            <a:r>
              <a:rPr lang="en-GB" dirty="0" smtClean="0">
                <a:latin typeface="OpenSans"/>
              </a:rPr>
              <a:t>Okay </a:t>
            </a:r>
            <a:r>
              <a:rPr lang="en-GB" dirty="0">
                <a:latin typeface="OpenSans"/>
              </a:rPr>
              <a:t>so the whole thing here, say repeats ten times, so </a:t>
            </a:r>
            <a:r>
              <a:rPr lang="en-GB" dirty="0" smtClean="0">
                <a:latin typeface="OpenSans"/>
              </a:rPr>
              <a:t>basically </a:t>
            </a:r>
            <a:r>
              <a:rPr lang="en-GB" dirty="0">
                <a:latin typeface="OpenSans"/>
              </a:rPr>
              <a:t>apply h ten times.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by itself, this is actually not quite random. </a:t>
            </a:r>
          </a:p>
          <a:p>
            <a:endParaRPr lang="en-GB" dirty="0" smtClean="0">
              <a:latin typeface="OpenSans"/>
            </a:endParaRPr>
          </a:p>
          <a:p>
            <a:r>
              <a:rPr lang="en-GB" dirty="0" smtClean="0">
                <a:latin typeface="OpenSans"/>
              </a:rPr>
              <a:t>It's </a:t>
            </a:r>
            <a:r>
              <a:rPr lang="en-GB" dirty="0">
                <a:latin typeface="OpenSans"/>
              </a:rPr>
              <a:t>not </a:t>
            </a:r>
            <a:r>
              <a:rPr lang="en-GB" dirty="0" err="1">
                <a:latin typeface="OpenSans"/>
              </a:rPr>
              <a:t>gonna</a:t>
            </a:r>
            <a:r>
              <a:rPr lang="en-GB" dirty="0">
                <a:latin typeface="OpenSans"/>
              </a:rPr>
              <a:t> look random because like we said, H is completely </a:t>
            </a:r>
            <a:r>
              <a:rPr lang="en-GB" dirty="0" smtClean="0">
                <a:latin typeface="OpenSans"/>
              </a:rPr>
              <a:t>invertible. </a:t>
            </a:r>
          </a:p>
          <a:p>
            <a:endParaRPr lang="en-GB" dirty="0">
              <a:latin typeface="OpenSans"/>
            </a:endParaRPr>
          </a:p>
          <a:p>
            <a:r>
              <a:rPr lang="en-GB" dirty="0" smtClean="0">
                <a:latin typeface="OpenSans"/>
              </a:rPr>
              <a:t>So </a:t>
            </a:r>
            <a:r>
              <a:rPr lang="en-GB" dirty="0">
                <a:latin typeface="OpenSans"/>
              </a:rPr>
              <a:t>given </a:t>
            </a:r>
            <a:r>
              <a:rPr lang="en-GB" dirty="0" smtClean="0">
                <a:latin typeface="OpenSans"/>
              </a:rPr>
              <a:t>this </a:t>
            </a:r>
            <a:r>
              <a:rPr lang="en-GB" dirty="0">
                <a:latin typeface="OpenSans"/>
              </a:rPr>
              <a:t>final output, it's very easy to just invert h and then go back to the original </a:t>
            </a:r>
            <a:r>
              <a:rPr lang="en-GB" dirty="0" smtClean="0">
                <a:latin typeface="OpenSans"/>
              </a:rPr>
              <a:t>inputs </a:t>
            </a:r>
            <a:r>
              <a:rPr lang="en-GB" dirty="0">
                <a:latin typeface="OpenSans"/>
              </a:rPr>
              <a:t>and then test that the input has the right structure. So you do one more </a:t>
            </a:r>
            <a:r>
              <a:rPr lang="en-GB" dirty="0" smtClean="0">
                <a:latin typeface="OpenSans"/>
              </a:rPr>
              <a:t>thing</a:t>
            </a:r>
            <a:r>
              <a:rPr lang="en-GB" dirty="0">
                <a:latin typeface="OpenSans"/>
              </a:rPr>
              <a:t>, which is to basically XOR the inputs and the final outputs. Actually, </a:t>
            </a:r>
          </a:p>
          <a:p>
            <a:r>
              <a:rPr lang="en-GB" dirty="0">
                <a:latin typeface="OpenSans"/>
              </a:rPr>
              <a:t>sorry. It's not an XOR. It's actually an addition. </a:t>
            </a:r>
            <a:endParaRPr lang="en-GB" dirty="0">
              <a:latin typeface="OpenSans"/>
            </a:endParaRPr>
          </a:p>
        </p:txBody>
      </p:sp>
    </p:spTree>
    <p:extLst>
      <p:ext uri="{BB962C8B-B14F-4D97-AF65-F5344CB8AC3E}">
        <p14:creationId xmlns:p14="http://schemas.microsoft.com/office/powerpoint/2010/main" val="40452030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52400"/>
            <a:ext cx="8839200" cy="6463308"/>
          </a:xfrm>
          <a:prstGeom prst="rect">
            <a:avLst/>
          </a:prstGeom>
        </p:spPr>
        <p:txBody>
          <a:bodyPr wrap="square">
            <a:spAutoFit/>
          </a:bodyPr>
          <a:lstStyle/>
          <a:p>
            <a:r>
              <a:rPr lang="en-GB" dirty="0">
                <a:latin typeface="OpenSans"/>
              </a:rPr>
              <a:t>So you do an addition word by </a:t>
            </a:r>
            <a:r>
              <a:rPr lang="en-GB" dirty="0" smtClean="0">
                <a:latin typeface="OpenSans"/>
              </a:rPr>
              <a:t>word</a:t>
            </a:r>
            <a:r>
              <a:rPr lang="en-GB" dirty="0">
                <a:latin typeface="OpenSans"/>
              </a:rPr>
              <a:t>. So if there are 64 bytes, you do a word-by-word addition four bytes at a </a:t>
            </a:r>
            <a:r>
              <a:rPr lang="en-GB" dirty="0" smtClean="0">
                <a:latin typeface="OpenSans"/>
              </a:rPr>
              <a:t>time</a:t>
            </a:r>
            <a:r>
              <a:rPr lang="en-GB" dirty="0">
                <a:latin typeface="OpenSans"/>
              </a:rPr>
              <a:t>, and finally you get the 64-byte output, and that's it. That's the whole </a:t>
            </a:r>
            <a:r>
              <a:rPr lang="en-GB" dirty="0" smtClean="0">
                <a:latin typeface="OpenSans"/>
              </a:rPr>
              <a:t>pseudo-random </a:t>
            </a:r>
            <a:r>
              <a:rPr lang="en-GB" dirty="0">
                <a:latin typeface="OpenSans"/>
              </a:rPr>
              <a:t>generator. </a:t>
            </a:r>
            <a:endParaRPr lang="en-GB" dirty="0" smtClean="0">
              <a:latin typeface="OpenSans"/>
            </a:endParaRPr>
          </a:p>
          <a:p>
            <a:endParaRPr lang="en-GB" dirty="0">
              <a:latin typeface="OpenSans"/>
            </a:endParaRPr>
          </a:p>
          <a:p>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that, that's the whole function, little h. And as I </a:t>
            </a:r>
            <a:r>
              <a:rPr lang="en-GB" dirty="0" smtClean="0">
                <a:latin typeface="OpenSans"/>
              </a:rPr>
              <a:t>explained</a:t>
            </a:r>
            <a:r>
              <a:rPr lang="en-GB" dirty="0">
                <a:latin typeface="OpenSans"/>
              </a:rPr>
              <a:t>, this whole construction here is the function big H.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you evaluate </a:t>
            </a:r>
            <a:r>
              <a:rPr lang="en-GB" dirty="0" smtClean="0">
                <a:latin typeface="OpenSans"/>
              </a:rPr>
              <a:t>big </a:t>
            </a:r>
            <a:r>
              <a:rPr lang="en-GB" dirty="0">
                <a:latin typeface="OpenSans"/>
              </a:rPr>
              <a:t>H by incrementing the counter I from zero, one, two, three onwards. And that </a:t>
            </a:r>
            <a:r>
              <a:rPr lang="en-GB" dirty="0" smtClean="0">
                <a:latin typeface="OpenSans"/>
              </a:rPr>
              <a:t>will </a:t>
            </a:r>
            <a:r>
              <a:rPr lang="en-GB" dirty="0">
                <a:latin typeface="OpenSans"/>
              </a:rPr>
              <a:t>give you a pseudo-random sequence that's as long as you need it to be. </a:t>
            </a:r>
            <a:endParaRPr lang="en-GB" dirty="0" smtClean="0">
              <a:latin typeface="OpenSans"/>
            </a:endParaRPr>
          </a:p>
          <a:p>
            <a:endParaRPr lang="en-GB" dirty="0">
              <a:latin typeface="OpenSans"/>
            </a:endParaRPr>
          </a:p>
          <a:p>
            <a:r>
              <a:rPr lang="en-GB" dirty="0" smtClean="0">
                <a:latin typeface="OpenSans"/>
              </a:rPr>
              <a:t>And</a:t>
            </a:r>
            <a:r>
              <a:rPr lang="en-GB" dirty="0">
                <a:latin typeface="OpenSans"/>
              </a:rPr>
              <a:t> </a:t>
            </a:r>
            <a:r>
              <a:rPr lang="en-GB" dirty="0" smtClean="0">
                <a:latin typeface="OpenSans"/>
              </a:rPr>
              <a:t>basically</a:t>
            </a:r>
            <a:r>
              <a:rPr lang="en-GB" dirty="0">
                <a:latin typeface="OpenSans"/>
              </a:rPr>
              <a:t>, there are no </a:t>
            </a:r>
            <a:r>
              <a:rPr lang="en-GB" dirty="0" smtClean="0">
                <a:latin typeface="OpenSans"/>
              </a:rPr>
              <a:t>significant </a:t>
            </a:r>
            <a:r>
              <a:rPr lang="en-GB" dirty="0">
                <a:latin typeface="OpenSans"/>
              </a:rPr>
              <a:t>attacks on this</a:t>
            </a:r>
            <a:r>
              <a:rPr lang="en-GB" dirty="0" smtClean="0">
                <a:latin typeface="OpenSans"/>
              </a:rPr>
              <a:t>.</a:t>
            </a:r>
          </a:p>
          <a:p>
            <a:endParaRPr lang="en-GB" dirty="0">
              <a:latin typeface="OpenSans"/>
            </a:endParaRPr>
          </a:p>
          <a:p>
            <a:r>
              <a:rPr lang="en-GB" dirty="0" smtClean="0">
                <a:latin typeface="OpenSans"/>
              </a:rPr>
              <a:t> This </a:t>
            </a:r>
            <a:r>
              <a:rPr lang="en-GB" dirty="0">
                <a:latin typeface="OpenSans"/>
              </a:rPr>
              <a:t>has security that's </a:t>
            </a:r>
            <a:r>
              <a:rPr lang="en-GB" dirty="0" smtClean="0">
                <a:latin typeface="OpenSans"/>
              </a:rPr>
              <a:t>very </a:t>
            </a:r>
            <a:r>
              <a:rPr lang="en-GB" dirty="0">
                <a:latin typeface="OpenSans"/>
              </a:rPr>
              <a:t>close to two to the 128. We'll see what that means more precisely later on. </a:t>
            </a:r>
          </a:p>
          <a:p>
            <a:endParaRPr lang="en-GB" dirty="0" smtClean="0">
              <a:latin typeface="OpenSans"/>
            </a:endParaRPr>
          </a:p>
          <a:p>
            <a:r>
              <a:rPr lang="en-GB" dirty="0" smtClean="0">
                <a:latin typeface="OpenSans"/>
              </a:rPr>
              <a:t>It's </a:t>
            </a:r>
            <a:r>
              <a:rPr lang="en-GB" dirty="0">
                <a:latin typeface="OpenSans"/>
              </a:rPr>
              <a:t>a very fast stream cipher, both in hardware and in software. </a:t>
            </a:r>
            <a:endParaRPr lang="en-GB" dirty="0" smtClean="0">
              <a:latin typeface="OpenSans"/>
            </a:endParaRPr>
          </a:p>
          <a:p>
            <a:endParaRPr lang="en-GB" dirty="0">
              <a:latin typeface="OpenSans"/>
            </a:endParaRPr>
          </a:p>
          <a:p>
            <a:r>
              <a:rPr lang="en-GB" dirty="0" smtClean="0">
                <a:latin typeface="OpenSans"/>
              </a:rPr>
              <a:t>And</a:t>
            </a:r>
            <a:r>
              <a:rPr lang="en-GB" dirty="0">
                <a:latin typeface="OpenSans"/>
              </a:rPr>
              <a:t>, as far as </a:t>
            </a:r>
            <a:r>
              <a:rPr lang="en-GB" dirty="0" smtClean="0">
                <a:latin typeface="OpenSans"/>
              </a:rPr>
              <a:t>we </a:t>
            </a:r>
            <a:r>
              <a:rPr lang="en-GB" dirty="0">
                <a:latin typeface="OpenSans"/>
              </a:rPr>
              <a:t>can tell, it seems to be unpredictable as required for a stream cipher. So I </a:t>
            </a:r>
            <a:r>
              <a:rPr lang="en-GB" dirty="0" smtClean="0">
                <a:latin typeface="OpenSans"/>
              </a:rPr>
              <a:t>should </a:t>
            </a:r>
            <a:r>
              <a:rPr lang="en-GB" dirty="0">
                <a:latin typeface="OpenSans"/>
              </a:rPr>
              <a:t>say that the </a:t>
            </a:r>
            <a:r>
              <a:rPr lang="en-GB" dirty="0" err="1">
                <a:latin typeface="OpenSans"/>
              </a:rPr>
              <a:t>eStream</a:t>
            </a:r>
            <a:r>
              <a:rPr lang="en-GB" dirty="0">
                <a:latin typeface="OpenSans"/>
              </a:rPr>
              <a:t> project actually has five stream ciphers like </a:t>
            </a:r>
          </a:p>
          <a:p>
            <a:r>
              <a:rPr lang="en-GB" dirty="0">
                <a:latin typeface="OpenSans"/>
              </a:rPr>
              <a:t>this. </a:t>
            </a:r>
            <a:endParaRPr lang="en-GB" dirty="0">
              <a:latin typeface="OpenSans"/>
            </a:endParaRPr>
          </a:p>
        </p:txBody>
      </p:sp>
    </p:spTree>
    <p:extLst>
      <p:ext uri="{BB962C8B-B14F-4D97-AF65-F5344CB8AC3E}">
        <p14:creationId xmlns:p14="http://schemas.microsoft.com/office/powerpoint/2010/main" val="25285600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Is Salsa20 secure  </a:t>
            </a:r>
            <a:r>
              <a:rPr lang="en-US" sz="2800" dirty="0" smtClean="0">
                <a:solidFill>
                  <a:schemeClr val="tx1"/>
                </a:solidFill>
                <a:latin typeface="Times New Roman" pitchFamily="18" charset="0"/>
                <a:cs typeface="Times New Roman" pitchFamily="18" charset="0"/>
              </a:rPr>
              <a:t>(unpredictable) </a:t>
            </a:r>
            <a:r>
              <a:rPr lang="en-US" dirty="0" smtClean="0">
                <a:solidFill>
                  <a:schemeClr val="tx1"/>
                </a:solidFill>
                <a:latin typeface="Times New Roman" pitchFamily="18" charset="0"/>
                <a:cs typeface="Times New Roman" pitchFamily="18" charset="0"/>
              </a:rPr>
              <a:t>?</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803400"/>
            <a:ext cx="8229600" cy="3454400"/>
          </a:xfrm>
        </p:spPr>
        <p:txBody>
          <a:bodyPr/>
          <a:lstStyle/>
          <a:p>
            <a:r>
              <a:rPr lang="en-US" dirty="0" smtClean="0">
                <a:latin typeface="Times New Roman" pitchFamily="18" charset="0"/>
                <a:cs typeface="Times New Roman" pitchFamily="18" charset="0"/>
              </a:rPr>
              <a:t>Unknown:   no known </a:t>
            </a:r>
            <a:r>
              <a:rPr lang="en-US" b="1" dirty="0" smtClean="0">
                <a:latin typeface="Times New Roman" pitchFamily="18" charset="0"/>
                <a:cs typeface="Times New Roman" pitchFamily="18" charset="0"/>
              </a:rPr>
              <a:t>provably</a:t>
            </a:r>
            <a:r>
              <a:rPr lang="en-US" dirty="0" smtClean="0">
                <a:latin typeface="Times New Roman" pitchFamily="18" charset="0"/>
                <a:cs typeface="Times New Roman" pitchFamily="18" charset="0"/>
              </a:rPr>
              <a:t> secure PRGs</a:t>
            </a:r>
          </a:p>
          <a:p>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In reality:   no known attacks better than exhaustive search</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FAST-NUCES</a:t>
            </a:r>
            <a:endParaRPr lang="en-US">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9622622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406402" y="-25400"/>
            <a:ext cx="8208963" cy="914400"/>
          </a:xfrm>
        </p:spPr>
        <p:txBody>
          <a:bodyPr>
            <a:normAutofit/>
          </a:bodyPr>
          <a:lstStyle/>
          <a:p>
            <a:pPr eaLnBrk="1" hangingPunct="1"/>
            <a:r>
              <a:rPr lang="en-US" dirty="0" smtClean="0">
                <a:solidFill>
                  <a:schemeClr val="tx1"/>
                </a:solidFill>
                <a:latin typeface="Times New Roman" pitchFamily="18" charset="0"/>
                <a:cs typeface="Times New Roman" pitchFamily="18" charset="0"/>
              </a:rPr>
              <a:t>Performance:</a:t>
            </a:r>
            <a:endParaRPr lang="en-US" sz="1600" dirty="0" smtClean="0">
              <a:solidFill>
                <a:schemeClr val="tx1"/>
              </a:solidFill>
              <a:latin typeface="Times New Roman" pitchFamily="18" charset="0"/>
              <a:cs typeface="Times New Roman" pitchFamily="18" charset="0"/>
            </a:endParaRPr>
          </a:p>
        </p:txBody>
      </p:sp>
      <p:sp>
        <p:nvSpPr>
          <p:cNvPr id="25605" name="Rectangle 3"/>
          <p:cNvSpPr>
            <a:spLocks noGrp="1" noChangeArrowheads="1"/>
          </p:cNvSpPr>
          <p:nvPr>
            <p:ph type="body" idx="1"/>
          </p:nvPr>
        </p:nvSpPr>
        <p:spPr>
          <a:xfrm>
            <a:off x="228600" y="1295400"/>
            <a:ext cx="8610600" cy="5562600"/>
          </a:xfrm>
        </p:spPr>
        <p:txBody>
          <a:bodyPr>
            <a:normAutofit/>
          </a:bodyPr>
          <a:lstStyle/>
          <a:p>
            <a:pPr marL="0" indent="0" eaLnBrk="1" hangingPunct="1">
              <a:lnSpc>
                <a:spcPct val="90000"/>
              </a:lnSpc>
              <a:buNone/>
              <a:tabLst>
                <a:tab pos="742950" algn="l"/>
                <a:tab pos="2628900" algn="l"/>
                <a:tab pos="2857500" algn="l"/>
                <a:tab pos="4349750" algn="l"/>
              </a:tabLst>
            </a:pPr>
            <a:r>
              <a:rPr lang="en-US" sz="2000" dirty="0" smtClean="0">
                <a:latin typeface="Times New Roman" pitchFamily="18" charset="0"/>
                <a:cs typeface="Times New Roman" pitchFamily="18" charset="0"/>
              </a:rPr>
              <a:t>AMD Opteron,   2.2 GHz     </a:t>
            </a:r>
            <a:r>
              <a:rPr lang="en-US" sz="1600" dirty="0" smtClean="0">
                <a:latin typeface="Times New Roman" pitchFamily="18" charset="0"/>
                <a:cs typeface="Times New Roman" pitchFamily="18" charset="0"/>
              </a:rPr>
              <a:t>( Linux)</a:t>
            </a:r>
          </a:p>
          <a:p>
            <a:pPr eaLnBrk="1" hangingPunct="1">
              <a:lnSpc>
                <a:spcPct val="90000"/>
              </a:lnSpc>
              <a:tabLst>
                <a:tab pos="742950" algn="l"/>
                <a:tab pos="2628900" algn="l"/>
                <a:tab pos="2857500" algn="l"/>
                <a:tab pos="4349750" algn="l"/>
              </a:tabLst>
            </a:pPr>
            <a:endParaRPr lang="en-US" sz="2000" dirty="0" smtClean="0">
              <a:latin typeface="Times New Roman" pitchFamily="18" charset="0"/>
              <a:cs typeface="Times New Roman" pitchFamily="18" charset="0"/>
            </a:endParaRPr>
          </a:p>
          <a:p>
            <a:pPr marL="0" indent="0" eaLnBrk="1" hangingPunct="1">
              <a:lnSpc>
                <a:spcPct val="90000"/>
              </a:lnSpc>
              <a:buNone/>
              <a:tabLst>
                <a:tab pos="1143000" algn="l"/>
                <a:tab pos="2857500" algn="l"/>
                <a:tab pos="3149600" algn="l"/>
                <a:tab pos="5321300" algn="l"/>
                <a:tab pos="5715000" algn="l"/>
              </a:tabLst>
            </a:pPr>
            <a:endParaRPr lang="en-US" sz="2000" dirty="0" smtClean="0">
              <a:latin typeface="Times New Roman" pitchFamily="18" charset="0"/>
              <a:cs typeface="Times New Roman" pitchFamily="18" charset="0"/>
            </a:endParaRPr>
          </a:p>
          <a:p>
            <a:pPr marL="0" indent="0" eaLnBrk="1" hangingPunct="1">
              <a:lnSpc>
                <a:spcPct val="90000"/>
              </a:lnSpc>
              <a:buNone/>
              <a:tabLst>
                <a:tab pos="1143000" algn="l"/>
                <a:tab pos="2628900" algn="l"/>
                <a:tab pos="3149600" algn="l"/>
                <a:tab pos="5321300" algn="l"/>
                <a:tab pos="5715000" algn="l"/>
              </a:tabLst>
            </a:pPr>
            <a:r>
              <a:rPr lang="en-US" sz="2000" dirty="0">
                <a:latin typeface="Times New Roman" pitchFamily="18" charset="0"/>
                <a:cs typeface="Times New Roman" pitchFamily="18" charset="0"/>
              </a:rPr>
              <a:t>		</a:t>
            </a:r>
            <a:r>
              <a:rPr lang="en-US" u="sng" dirty="0" smtClean="0">
                <a:latin typeface="Times New Roman" pitchFamily="18" charset="0"/>
                <a:cs typeface="Times New Roman" pitchFamily="18" charset="0"/>
              </a:rPr>
              <a:t>PRG	</a:t>
            </a:r>
            <a:r>
              <a:rPr lang="en-US" dirty="0" smtClean="0">
                <a:latin typeface="Times New Roman" pitchFamily="18" charset="0"/>
                <a:cs typeface="Times New Roman" pitchFamily="18" charset="0"/>
              </a:rPr>
              <a:t>		</a:t>
            </a:r>
            <a:r>
              <a:rPr lang="en-US" u="sng" dirty="0" smtClean="0">
                <a:latin typeface="Times New Roman" pitchFamily="18" charset="0"/>
                <a:cs typeface="Times New Roman" pitchFamily="18" charset="0"/>
              </a:rPr>
              <a:t>Speed  </a:t>
            </a:r>
            <a:r>
              <a:rPr lang="en-US" sz="2000" u="sng" dirty="0" smtClean="0">
                <a:latin typeface="Times New Roman" pitchFamily="18" charset="0"/>
                <a:cs typeface="Times New Roman" pitchFamily="18" charset="0"/>
              </a:rPr>
              <a:t>(MB/sec)</a:t>
            </a:r>
            <a:endParaRPr lang="en-US" u="sng" dirty="0" smtClean="0">
              <a:latin typeface="Times New Roman" pitchFamily="18" charset="0"/>
              <a:cs typeface="Times New Roman" pitchFamily="18" charset="0"/>
            </a:endParaRPr>
          </a:p>
          <a:p>
            <a:pPr marL="0" indent="0" eaLnBrk="1" hangingPunct="1">
              <a:lnSpc>
                <a:spcPct val="90000"/>
              </a:lnSpc>
              <a:spcBef>
                <a:spcPts val="1824"/>
              </a:spcBef>
              <a:buNone/>
              <a:tabLst>
                <a:tab pos="1028700" algn="l"/>
                <a:tab pos="2628900" algn="l"/>
                <a:tab pos="2857500" algn="l"/>
                <a:tab pos="4000500" algn="l"/>
                <a:tab pos="5715000" algn="l"/>
              </a:tabLst>
            </a:pPr>
            <a:r>
              <a:rPr lang="en-US" dirty="0" smtClean="0">
                <a:latin typeface="Times New Roman" pitchFamily="18" charset="0"/>
                <a:cs typeface="Times New Roman" pitchFamily="18" charset="0"/>
              </a:rPr>
              <a:t>		RC4				126</a:t>
            </a:r>
          </a:p>
          <a:p>
            <a:pPr marL="0" indent="0" eaLnBrk="1" hangingPunct="1">
              <a:lnSpc>
                <a:spcPct val="90000"/>
              </a:lnSpc>
              <a:spcBef>
                <a:spcPts val="1824"/>
              </a:spcBef>
              <a:buNone/>
              <a:tabLst>
                <a:tab pos="1028700" algn="l"/>
                <a:tab pos="2628900" algn="l"/>
                <a:tab pos="2857500" algn="l"/>
                <a:tab pos="4000500" algn="l"/>
                <a:tab pos="5715000" algn="l"/>
              </a:tabLst>
            </a:pPr>
            <a:r>
              <a:rPr lang="en-US" dirty="0" smtClean="0">
                <a:latin typeface="Times New Roman" pitchFamily="18" charset="0"/>
                <a:cs typeface="Times New Roman" pitchFamily="18" charset="0"/>
              </a:rPr>
              <a:t>		</a:t>
            </a:r>
            <a:r>
              <a:rPr lang="en-US" b="0" dirty="0" smtClean="0">
                <a:latin typeface="Times New Roman" pitchFamily="18" charset="0"/>
                <a:cs typeface="Times New Roman" pitchFamily="18" charset="0"/>
              </a:rPr>
              <a:t>Salsa20/12</a:t>
            </a:r>
            <a:r>
              <a:rPr lang="en-US" dirty="0" smtClean="0">
                <a:latin typeface="Times New Roman" pitchFamily="18" charset="0"/>
                <a:cs typeface="Times New Roman" pitchFamily="18" charset="0"/>
              </a:rPr>
              <a:t>		 	</a:t>
            </a:r>
            <a:r>
              <a:rPr lang="en-US" b="0" dirty="0" smtClean="0">
                <a:latin typeface="Times New Roman" pitchFamily="18" charset="0"/>
                <a:cs typeface="Times New Roman" pitchFamily="18" charset="0"/>
              </a:rPr>
              <a:t>643</a:t>
            </a:r>
          </a:p>
          <a:p>
            <a:pPr marL="0" indent="0" eaLnBrk="1" hangingPunct="1">
              <a:spcBef>
                <a:spcPts val="1224"/>
              </a:spcBef>
              <a:buNone/>
              <a:tabLst>
                <a:tab pos="1028700" algn="l"/>
                <a:tab pos="2628900" algn="l"/>
                <a:tab pos="2857500" algn="l"/>
                <a:tab pos="4000500" algn="l"/>
                <a:tab pos="5715000" algn="l"/>
              </a:tabLst>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Sosemanuk</a:t>
            </a:r>
            <a:r>
              <a:rPr lang="en-US" dirty="0" smtClean="0">
                <a:latin typeface="Times New Roman" pitchFamily="18" charset="0"/>
                <a:cs typeface="Times New Roman" pitchFamily="18" charset="0"/>
              </a:rPr>
              <a:t>			727</a:t>
            </a:r>
            <a:endParaRPr lang="en-US" b="0" dirty="0" smtClean="0">
              <a:latin typeface="Times New Roman" pitchFamily="18" charset="0"/>
              <a:cs typeface="Times New Roman" pitchFamily="18" charset="0"/>
            </a:endParaRPr>
          </a:p>
          <a:p>
            <a:pPr marL="0" indent="0" eaLnBrk="1" hangingPunct="1">
              <a:lnSpc>
                <a:spcPct val="90000"/>
              </a:lnSpc>
              <a:buNone/>
              <a:tabLst>
                <a:tab pos="1028700" algn="l"/>
                <a:tab pos="2628900" algn="l"/>
                <a:tab pos="2857500" algn="l"/>
                <a:tab pos="4349750" algn="l"/>
                <a:tab pos="5715000" algn="l"/>
              </a:tabLst>
            </a:pPr>
            <a:endParaRPr lang="en-US" dirty="0">
              <a:latin typeface="Times New Roman" pitchFamily="18" charset="0"/>
              <a:cs typeface="Times New Roman" pitchFamily="18" charset="0"/>
            </a:endParaRPr>
          </a:p>
          <a:p>
            <a:pPr marL="0" indent="0" eaLnBrk="1" hangingPunct="1">
              <a:lnSpc>
                <a:spcPct val="90000"/>
              </a:lnSpc>
              <a:buNone/>
              <a:tabLst>
                <a:tab pos="1028700" algn="l"/>
                <a:tab pos="3263900" algn="l"/>
                <a:tab pos="4349750" algn="l"/>
                <a:tab pos="5715000" algn="l"/>
              </a:tabLst>
            </a:pPr>
            <a:r>
              <a:rPr lang="en-US" dirty="0" smtClean="0">
                <a:latin typeface="Times New Roman" pitchFamily="18" charset="0"/>
                <a:cs typeface="Times New Roman" pitchFamily="18" charset="0"/>
              </a:rPr>
              <a:t>	</a:t>
            </a:r>
          </a:p>
        </p:txBody>
      </p:sp>
      <p:sp>
        <p:nvSpPr>
          <p:cNvPr id="4" name="Left Brace 3"/>
          <p:cNvSpPr/>
          <p:nvPr/>
        </p:nvSpPr>
        <p:spPr>
          <a:xfrm>
            <a:off x="2667000" y="3479800"/>
            <a:ext cx="152400" cy="13208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612901" y="3835400"/>
            <a:ext cx="1056700" cy="369332"/>
          </a:xfrm>
          <a:prstGeom prst="rect">
            <a:avLst/>
          </a:prstGeom>
          <a:noFill/>
        </p:spPr>
        <p:txBody>
          <a:bodyPr wrap="none" rtlCol="0">
            <a:spAutoFit/>
          </a:bodyPr>
          <a:lstStyle/>
          <a:p>
            <a:r>
              <a:rPr lang="en-US" dirty="0" err="1" smtClean="0"/>
              <a:t>eStream</a:t>
            </a:r>
            <a:endParaRPr lang="en-US" dirty="0"/>
          </a:p>
        </p:txBody>
      </p:sp>
      <p:sp>
        <p:nvSpPr>
          <p:cNvPr id="7" name="Footer Placeholder 6"/>
          <p:cNvSpPr>
            <a:spLocks noGrp="1"/>
          </p:cNvSpPr>
          <p:nvPr>
            <p:ph type="ftr" sz="quarter" idx="11"/>
          </p:nvPr>
        </p:nvSpPr>
        <p:spPr/>
        <p:txBody>
          <a:bodyPr/>
          <a:lstStyle/>
          <a:p>
            <a:r>
              <a:rPr lang="en-US" smtClean="0"/>
              <a:t>FAST-NUCES</a:t>
            </a:r>
            <a:endParaRPr lang="en-US"/>
          </a:p>
        </p:txBody>
      </p:sp>
      <p:pic>
        <p:nvPicPr>
          <p:cNvPr id="8" name="Picture 7"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82531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152400" y="0"/>
            <a:ext cx="8839200" cy="6781800"/>
          </a:xfrm>
          <a:prstGeom prst="rect">
            <a:avLst/>
          </a:prstGeom>
        </p:spPr>
      </p:pic>
    </p:spTree>
    <p:extLst>
      <p:ext uri="{BB962C8B-B14F-4D97-AF65-F5344CB8AC3E}">
        <p14:creationId xmlns:p14="http://schemas.microsoft.com/office/powerpoint/2010/main" val="22597809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0" y="166092"/>
            <a:ext cx="8974238" cy="6463308"/>
          </a:xfrm>
          <a:prstGeom prst="rect">
            <a:avLst/>
          </a:prstGeom>
        </p:spPr>
        <p:txBody>
          <a:bodyPr wrap="square">
            <a:spAutoFit/>
          </a:bodyPr>
          <a:lstStyle/>
          <a:p>
            <a:r>
              <a:rPr lang="en-GB" dirty="0">
                <a:latin typeface="OpenSans"/>
              </a:rPr>
              <a:t>I only chose Salsa </a:t>
            </a:r>
            <a:r>
              <a:rPr lang="en-GB" dirty="0" smtClean="0">
                <a:latin typeface="OpenSans"/>
              </a:rPr>
              <a:t>‘because </a:t>
            </a:r>
            <a:r>
              <a:rPr lang="en-GB" dirty="0">
                <a:latin typeface="OpenSans"/>
              </a:rPr>
              <a:t>I think it's the most elegant. But I can give you </a:t>
            </a:r>
            <a:r>
              <a:rPr lang="en-GB" dirty="0" smtClean="0">
                <a:latin typeface="OpenSans"/>
              </a:rPr>
              <a:t>some </a:t>
            </a:r>
            <a:r>
              <a:rPr lang="en-GB" dirty="0">
                <a:latin typeface="OpenSans"/>
              </a:rPr>
              <a:t>performance numbers here.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you can see, these are performance numbers on a </a:t>
            </a:r>
            <a:r>
              <a:rPr lang="en-GB" dirty="0" smtClean="0">
                <a:latin typeface="OpenSans"/>
              </a:rPr>
              <a:t>2.2 </a:t>
            </a:r>
            <a:r>
              <a:rPr lang="en-GB" dirty="0">
                <a:latin typeface="OpenSans"/>
              </a:rPr>
              <a:t>gigahertz, you know, x86 type machine.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you can see that RC4 actually is the </a:t>
            </a:r>
            <a:r>
              <a:rPr lang="en-GB" dirty="0" smtClean="0">
                <a:latin typeface="OpenSans"/>
              </a:rPr>
              <a:t>slowest</a:t>
            </a:r>
            <a:r>
              <a:rPr lang="en-GB" dirty="0">
                <a:latin typeface="OpenSans"/>
              </a:rPr>
              <a:t>. Because essentially, well it doesn't really take advantage of the </a:t>
            </a:r>
            <a:r>
              <a:rPr lang="en-GB" dirty="0" smtClean="0">
                <a:latin typeface="OpenSans"/>
              </a:rPr>
              <a:t>hardware</a:t>
            </a:r>
            <a:r>
              <a:rPr lang="en-GB" dirty="0">
                <a:latin typeface="OpenSans"/>
              </a:rPr>
              <a:t>. It only does byte operations. And so there's a lot of wasted cycles that </a:t>
            </a:r>
            <a:r>
              <a:rPr lang="en-GB" dirty="0" smtClean="0">
                <a:latin typeface="OpenSans"/>
              </a:rPr>
              <a:t>aren't </a:t>
            </a:r>
            <a:r>
              <a:rPr lang="en-GB" dirty="0">
                <a:latin typeface="OpenSans"/>
              </a:rPr>
              <a:t>being used. </a:t>
            </a:r>
            <a:endParaRPr lang="en-GB" dirty="0" smtClean="0">
              <a:latin typeface="OpenSans"/>
            </a:endParaRPr>
          </a:p>
          <a:p>
            <a:endParaRPr lang="en-GB" dirty="0">
              <a:latin typeface="OpenSans"/>
            </a:endParaRPr>
          </a:p>
          <a:p>
            <a:r>
              <a:rPr lang="en-GB" dirty="0" smtClean="0">
                <a:latin typeface="OpenSans"/>
              </a:rPr>
              <a:t>But </a:t>
            </a:r>
            <a:r>
              <a:rPr lang="en-GB" dirty="0">
                <a:latin typeface="OpenSans"/>
              </a:rPr>
              <a:t>the E-Stream candidates, both Salsa and other </a:t>
            </a:r>
            <a:r>
              <a:rPr lang="en-GB" dirty="0" smtClean="0">
                <a:latin typeface="OpenSans"/>
              </a:rPr>
              <a:t>candidate </a:t>
            </a:r>
            <a:r>
              <a:rPr lang="en-GB" dirty="0">
                <a:latin typeface="OpenSans"/>
              </a:rPr>
              <a:t>called </a:t>
            </a:r>
            <a:r>
              <a:rPr lang="en-GB" dirty="0" err="1">
                <a:latin typeface="OpenSans"/>
              </a:rPr>
              <a:t>Sosemanuk</a:t>
            </a:r>
            <a:r>
              <a:rPr lang="en-GB" dirty="0">
                <a:latin typeface="OpenSans"/>
              </a:rPr>
              <a:t>. I should say these are </a:t>
            </a:r>
            <a:r>
              <a:rPr lang="en-GB" dirty="0" err="1">
                <a:latin typeface="OpenSans"/>
              </a:rPr>
              <a:t>eStream</a:t>
            </a:r>
            <a:r>
              <a:rPr lang="en-GB" dirty="0">
                <a:latin typeface="OpenSans"/>
              </a:rPr>
              <a:t> finalists. </a:t>
            </a:r>
            <a:endParaRPr lang="en-GB" dirty="0" smtClean="0">
              <a:latin typeface="OpenSans"/>
            </a:endParaRPr>
          </a:p>
          <a:p>
            <a:endParaRPr lang="en-GB" dirty="0">
              <a:latin typeface="OpenSans"/>
            </a:endParaRPr>
          </a:p>
          <a:p>
            <a:r>
              <a:rPr lang="en-GB" dirty="0" smtClean="0">
                <a:latin typeface="OpenSans"/>
              </a:rPr>
              <a:t>These </a:t>
            </a:r>
            <a:r>
              <a:rPr lang="en-GB" dirty="0">
                <a:latin typeface="OpenSans"/>
              </a:rPr>
              <a:t>are </a:t>
            </a:r>
            <a:r>
              <a:rPr lang="en-GB" dirty="0" smtClean="0">
                <a:latin typeface="OpenSans"/>
              </a:rPr>
              <a:t>actually </a:t>
            </a:r>
            <a:r>
              <a:rPr lang="en-GB" dirty="0">
                <a:latin typeface="OpenSans"/>
              </a:rPr>
              <a:t>stream ciphers that are approved by the </a:t>
            </a:r>
            <a:r>
              <a:rPr lang="en-GB" dirty="0" err="1">
                <a:latin typeface="OpenSans"/>
              </a:rPr>
              <a:t>eStream</a:t>
            </a:r>
            <a:r>
              <a:rPr lang="en-GB" dirty="0">
                <a:latin typeface="OpenSans"/>
              </a:rPr>
              <a:t> project. You can see that </a:t>
            </a:r>
            <a:r>
              <a:rPr lang="en-GB" dirty="0" smtClean="0">
                <a:latin typeface="OpenSans"/>
              </a:rPr>
              <a:t>they </a:t>
            </a:r>
            <a:r>
              <a:rPr lang="en-GB" dirty="0">
                <a:latin typeface="OpenSans"/>
              </a:rPr>
              <a:t>have achieved a significant rate. </a:t>
            </a:r>
            <a:endParaRPr lang="en-GB" dirty="0" smtClean="0">
              <a:latin typeface="OpenSans"/>
            </a:endParaRPr>
          </a:p>
          <a:p>
            <a:endParaRPr lang="en-GB" dirty="0">
              <a:latin typeface="OpenSans"/>
            </a:endParaRPr>
          </a:p>
          <a:p>
            <a:r>
              <a:rPr lang="en-GB" dirty="0" smtClean="0">
                <a:latin typeface="OpenSans"/>
              </a:rPr>
              <a:t>This </a:t>
            </a:r>
            <a:r>
              <a:rPr lang="en-GB" dirty="0">
                <a:latin typeface="OpenSans"/>
              </a:rPr>
              <a:t>is 643 megabytes per second on this </a:t>
            </a:r>
            <a:r>
              <a:rPr lang="en-GB" dirty="0" smtClean="0">
                <a:latin typeface="OpenSans"/>
              </a:rPr>
              <a:t>architecture</a:t>
            </a:r>
            <a:r>
              <a:rPr lang="en-GB" dirty="0">
                <a:latin typeface="OpenSans"/>
              </a:rPr>
              <a:t>, more than enough for a movie and these are actually quite impressive </a:t>
            </a:r>
            <a:r>
              <a:rPr lang="en-GB" dirty="0" smtClean="0">
                <a:latin typeface="OpenSans"/>
              </a:rPr>
              <a:t>rates</a:t>
            </a:r>
            <a:r>
              <a:rPr lang="en-GB" dirty="0">
                <a:latin typeface="OpenSans"/>
              </a:rPr>
              <a:t>. And so now you've seen examples of two old stream ciphers that shouldn't be </a:t>
            </a:r>
            <a:r>
              <a:rPr lang="en-GB" dirty="0" smtClean="0">
                <a:latin typeface="OpenSans"/>
              </a:rPr>
              <a:t>used</a:t>
            </a:r>
            <a:r>
              <a:rPr lang="en-GB" dirty="0">
                <a:latin typeface="OpenSans"/>
              </a:rPr>
              <a:t>, including attacks on those stream ciphers. You've seen what the modern stream ciphers </a:t>
            </a:r>
            <a:r>
              <a:rPr lang="en-GB" dirty="0" smtClean="0">
                <a:latin typeface="OpenSans"/>
              </a:rPr>
              <a:t>look </a:t>
            </a:r>
            <a:r>
              <a:rPr lang="en-GB" dirty="0">
                <a:latin typeface="OpenSans"/>
              </a:rPr>
              <a:t>like with this nonce. And you see the performance numbers for these </a:t>
            </a:r>
            <a:r>
              <a:rPr lang="en-GB" dirty="0" smtClean="0">
                <a:latin typeface="OpenSans"/>
              </a:rPr>
              <a:t>modern </a:t>
            </a:r>
            <a:r>
              <a:rPr lang="en-GB" dirty="0">
                <a:latin typeface="OpenSans"/>
              </a:rPr>
              <a:t>stream ciphers so if you happen to need a stream cipher you could use one of </a:t>
            </a:r>
            <a:r>
              <a:rPr lang="en-GB" dirty="0" smtClean="0">
                <a:latin typeface="OpenSans"/>
              </a:rPr>
              <a:t>the </a:t>
            </a:r>
            <a:r>
              <a:rPr lang="en-GB" dirty="0" err="1">
                <a:latin typeface="OpenSans"/>
              </a:rPr>
              <a:t>eStream</a:t>
            </a:r>
            <a:r>
              <a:rPr lang="en-GB" dirty="0">
                <a:latin typeface="OpenSans"/>
              </a:rPr>
              <a:t> finalists. In particular you could use something like Salsa.</a:t>
            </a:r>
            <a:endParaRPr lang="en-GB" dirty="0">
              <a:latin typeface="OpenSans"/>
            </a:endParaRPr>
          </a:p>
        </p:txBody>
      </p:sp>
    </p:spTree>
    <p:extLst>
      <p:ext uri="{BB962C8B-B14F-4D97-AF65-F5344CB8AC3E}">
        <p14:creationId xmlns:p14="http://schemas.microsoft.com/office/powerpoint/2010/main" val="35264302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Acknowledgements</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pPr>
              <a:buNone/>
            </a:pPr>
            <a:r>
              <a:rPr lang="en-US" dirty="0" smtClean="0">
                <a:latin typeface="Times New Roman" pitchFamily="18" charset="0"/>
                <a:cs typeface="Times New Roman" pitchFamily="18" charset="0"/>
              </a:rPr>
              <a:t>Material in this lecture are taken from the slides prepared by:</a:t>
            </a:r>
          </a:p>
          <a:p>
            <a:r>
              <a:rPr lang="en-US" dirty="0" smtClean="0">
                <a:latin typeface="Times New Roman" pitchFamily="18" charset="0"/>
                <a:cs typeface="Times New Roman" pitchFamily="18" charset="0"/>
              </a:rPr>
              <a:t>Prof. Dr. </a:t>
            </a:r>
            <a:r>
              <a:rPr lang="en-US" dirty="0" err="1" smtClean="0">
                <a:latin typeface="Times New Roman" pitchFamily="18" charset="0"/>
                <a:cs typeface="Times New Roman" pitchFamily="18" charset="0"/>
              </a:rPr>
              <a:t>Konrad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Rieck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Uni</a:t>
            </a:r>
            <a:r>
              <a:rPr lang="en-US" dirty="0" smtClean="0">
                <a:latin typeface="Times New Roman" pitchFamily="18" charset="0"/>
                <a:cs typeface="Times New Roman" pitchFamily="18" charset="0"/>
              </a:rPr>
              <a:t>-Göttingen)</a:t>
            </a:r>
          </a:p>
          <a:p>
            <a:r>
              <a:rPr lang="en-US" dirty="0" smtClean="0">
                <a:latin typeface="Times New Roman" pitchFamily="18" charset="0"/>
                <a:cs typeface="Times New Roman" pitchFamily="18" charset="0"/>
              </a:rPr>
              <a:t>Prof. Dan </a:t>
            </a:r>
            <a:r>
              <a:rPr lang="en-US" dirty="0" err="1" smtClean="0">
                <a:latin typeface="Times New Roman" pitchFamily="18" charset="0"/>
                <a:cs typeface="Times New Roman" pitchFamily="18" charset="0"/>
              </a:rPr>
              <a:t>Boneh</a:t>
            </a:r>
            <a:r>
              <a:rPr lang="en-US" dirty="0" smtClean="0">
                <a:latin typeface="Times New Roman" pitchFamily="18" charset="0"/>
                <a:cs typeface="Times New Roman" pitchFamily="18" charset="0"/>
              </a:rPr>
              <a:t> (Stanford</a:t>
            </a:r>
            <a:r>
              <a:rPr lang="en-US" dirty="0" smtClean="0">
                <a:latin typeface="Times New Roman" pitchFamily="18" charset="0"/>
                <a:cs typeface="Times New Roman" pitchFamily="18" charset="0"/>
              </a:rPr>
              <a:t>)</a:t>
            </a:r>
          </a:p>
          <a:p>
            <a:r>
              <a:rPr lang="en-US" dirty="0">
                <a:latin typeface="Times New Roman" pitchFamily="18" charset="0"/>
                <a:cs typeface="Times New Roman" pitchFamily="18" charset="0"/>
              </a:rPr>
              <a:t>Prof. Dr. Sufian Hameed</a:t>
            </a:r>
          </a:p>
          <a:p>
            <a:pPr marL="0" indent="0">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Edited by Lecturer Abdullah Bin Zarshaid</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66674" y="71438"/>
            <a:ext cx="8924925" cy="5084763"/>
          </a:xfrm>
          <a:prstGeom prst="rect">
            <a:avLst/>
          </a:prstGeom>
        </p:spPr>
      </p:pic>
      <p:pic>
        <p:nvPicPr>
          <p:cNvPr id="6" name="Picture 5"/>
          <p:cNvPicPr>
            <a:picLocks noChangeAspect="1"/>
          </p:cNvPicPr>
          <p:nvPr/>
        </p:nvPicPr>
        <p:blipFill>
          <a:blip r:embed="rId3"/>
          <a:stretch>
            <a:fillRect/>
          </a:stretch>
        </p:blipFill>
        <p:spPr>
          <a:xfrm>
            <a:off x="66675" y="5186363"/>
            <a:ext cx="9115425" cy="1519237"/>
          </a:xfrm>
          <a:prstGeom prst="rect">
            <a:avLst/>
          </a:prstGeom>
        </p:spPr>
      </p:pic>
    </p:spTree>
    <p:extLst>
      <p:ext uri="{BB962C8B-B14F-4D97-AF65-F5344CB8AC3E}">
        <p14:creationId xmlns:p14="http://schemas.microsoft.com/office/powerpoint/2010/main" val="1156251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152400" y="76200"/>
            <a:ext cx="8839200" cy="6553200"/>
          </a:xfrm>
          <a:prstGeom prst="rect">
            <a:avLst/>
          </a:prstGeom>
        </p:spPr>
      </p:pic>
    </p:spTree>
    <p:extLst>
      <p:ext uri="{BB962C8B-B14F-4D97-AF65-F5344CB8AC3E}">
        <p14:creationId xmlns:p14="http://schemas.microsoft.com/office/powerpoint/2010/main" val="3190177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1288256" y="871538"/>
            <a:ext cx="7024687" cy="4681537"/>
          </a:xfrm>
          <a:prstGeom prst="rect">
            <a:avLst/>
          </a:prstGeom>
        </p:spPr>
      </p:pic>
    </p:spTree>
    <p:extLst>
      <p:ext uri="{BB962C8B-B14F-4D97-AF65-F5344CB8AC3E}">
        <p14:creationId xmlns:p14="http://schemas.microsoft.com/office/powerpoint/2010/main" val="3367368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0" y="50801"/>
            <a:ext cx="8991600" cy="6654799"/>
          </a:xfrm>
          <a:prstGeom prst="rect">
            <a:avLst/>
          </a:prstGeom>
        </p:spPr>
      </p:pic>
    </p:spTree>
    <p:extLst>
      <p:ext uri="{BB962C8B-B14F-4D97-AF65-F5344CB8AC3E}">
        <p14:creationId xmlns:p14="http://schemas.microsoft.com/office/powerpoint/2010/main" val="3339192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660400"/>
          </a:xfrm>
        </p:spPr>
        <p:txBody>
          <a:bodyPr>
            <a:normAutofit fontScale="90000"/>
          </a:bodyPr>
          <a:lstStyle/>
          <a:p>
            <a:r>
              <a:rPr lang="en-US" dirty="0" smtClean="0">
                <a:solidFill>
                  <a:schemeClr val="tx1"/>
                </a:solidFill>
                <a:latin typeface="Times New Roman" pitchFamily="18" charset="0"/>
                <a:cs typeface="Times New Roman" pitchFamily="18" charset="0"/>
              </a:rPr>
              <a:t>Symmetric Cryptosystems</a:t>
            </a:r>
            <a:endParaRPr lang="en-US" dirty="0">
              <a:solidFill>
                <a:schemeClr val="tx1"/>
              </a:solidFill>
              <a:latin typeface="Times New Roman" pitchFamily="18" charset="0"/>
              <a:cs typeface="Times New Roman" pitchFamily="18" charset="0"/>
            </a:endParaRPr>
          </a:p>
        </p:txBody>
      </p:sp>
      <p:sp>
        <p:nvSpPr>
          <p:cNvPr id="3" name="Rectangle 2"/>
          <p:cNvSpPr/>
          <p:nvPr/>
        </p:nvSpPr>
        <p:spPr>
          <a:xfrm>
            <a:off x="1905000" y="1524240"/>
            <a:ext cx="1143000" cy="1422400"/>
          </a:xfrm>
          <a:prstGeom prst="rect">
            <a:avLst/>
          </a:prstGeom>
          <a:solidFill>
            <a:srgbClr val="CC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96000" y="1524240"/>
            <a:ext cx="1143000" cy="1422400"/>
          </a:xfrm>
          <a:prstGeom prst="rect">
            <a:avLst/>
          </a:prstGeom>
          <a:solidFill>
            <a:srgbClr val="CC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Ink 4"/>
          <p:cNvPicPr/>
          <p:nvPr/>
        </p:nvPicPr>
        <p:blipFill>
          <a:blip r:embed="rId3" cstate="print"/>
          <a:stretch>
            <a:fillRect/>
          </a:stretch>
        </p:blipFill>
        <p:spPr>
          <a:xfrm>
            <a:off x="1295400" y="990600"/>
            <a:ext cx="6644280" cy="2667000"/>
          </a:xfrm>
          <a:prstGeom prst="rect">
            <a:avLst/>
          </a:prstGeom>
        </p:spPr>
      </p:pic>
      <p:sp>
        <p:nvSpPr>
          <p:cNvPr id="6" name="Rectangle 5"/>
          <p:cNvSpPr/>
          <p:nvPr/>
        </p:nvSpPr>
        <p:spPr>
          <a:xfrm>
            <a:off x="533400" y="3733800"/>
            <a:ext cx="7696200" cy="2862322"/>
          </a:xfrm>
          <a:prstGeom prst="rect">
            <a:avLst/>
          </a:prstGeom>
        </p:spPr>
        <p:txBody>
          <a:bodyPr wrap="square">
            <a:spAutoFit/>
          </a:bodyPr>
          <a:lstStyle/>
          <a:p>
            <a:r>
              <a:rPr lang="en-US" b="1" dirty="0" smtClean="0">
                <a:latin typeface="Times New Roman" pitchFamily="18" charset="0"/>
                <a:cs typeface="Times New Roman" pitchFamily="18" charset="0"/>
              </a:rPr>
              <a:t>Formal Definition:</a:t>
            </a:r>
          </a:p>
          <a:p>
            <a:r>
              <a:rPr lang="en-US" dirty="0" smtClean="0">
                <a:latin typeface="Times New Roman" pitchFamily="18" charset="0"/>
                <a:cs typeface="Times New Roman" pitchFamily="18" charset="0"/>
              </a:rPr>
              <a:t>Cryptosystem is defined over (K,M,C) and a pair of “efficient” algorithms  (</a:t>
            </a:r>
            <a:r>
              <a:rPr lang="en-US" b="1" i="1" dirty="0" smtClean="0">
                <a:latin typeface="Times New Roman" pitchFamily="18" charset="0"/>
                <a:cs typeface="Times New Roman" pitchFamily="18" charset="0"/>
              </a:rPr>
              <a:t>E</a:t>
            </a:r>
            <a:r>
              <a:rPr lang="en-US" dirty="0" smtClean="0">
                <a:latin typeface="Times New Roman" pitchFamily="18" charset="0"/>
                <a:cs typeface="Times New Roman" pitchFamily="18" charset="0"/>
              </a:rPr>
              <a:t>, </a:t>
            </a:r>
            <a:r>
              <a:rPr lang="en-US" b="1" i="1" dirty="0" smtClean="0">
                <a:latin typeface="Times New Roman" pitchFamily="18" charset="0"/>
                <a:cs typeface="Times New Roman" pitchFamily="18" charset="0"/>
              </a:rPr>
              <a:t>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	</a:t>
            </a:r>
            <a:r>
              <a:rPr lang="en-US" dirty="0" smtClean="0">
                <a:solidFill>
                  <a:srgbClr val="0000FF"/>
                </a:solidFill>
                <a:latin typeface="Times New Roman" pitchFamily="18" charset="0"/>
                <a:cs typeface="Times New Roman" pitchFamily="18" charset="0"/>
              </a:rPr>
              <a:t>∀ </a:t>
            </a:r>
            <a:r>
              <a:rPr lang="en-US" dirty="0" err="1" smtClean="0">
                <a:solidFill>
                  <a:srgbClr val="0000FF"/>
                </a:solidFill>
                <a:latin typeface="Times New Roman" pitchFamily="18" charset="0"/>
                <a:cs typeface="Times New Roman" pitchFamily="18" charset="0"/>
              </a:rPr>
              <a:t>m∈M</a:t>
            </a:r>
            <a:r>
              <a:rPr lang="en-US" dirty="0" smtClean="0">
                <a:solidFill>
                  <a:srgbClr val="0000FF"/>
                </a:solidFill>
                <a:latin typeface="Times New Roman" pitchFamily="18" charset="0"/>
                <a:cs typeface="Times New Roman" pitchFamily="18" charset="0"/>
              </a:rPr>
              <a:t>,  </a:t>
            </a:r>
            <a:r>
              <a:rPr lang="en-US" dirty="0" err="1" smtClean="0">
                <a:solidFill>
                  <a:srgbClr val="0000FF"/>
                </a:solidFill>
                <a:latin typeface="Times New Roman" pitchFamily="18" charset="0"/>
                <a:cs typeface="Times New Roman" pitchFamily="18" charset="0"/>
              </a:rPr>
              <a:t>k∈K</a:t>
            </a:r>
            <a:r>
              <a:rPr lang="en-US" dirty="0" smtClean="0">
                <a:solidFill>
                  <a:srgbClr val="0000FF"/>
                </a:solidFill>
                <a:latin typeface="Times New Roman" pitchFamily="18" charset="0"/>
                <a:cs typeface="Times New Roman" pitchFamily="18" charset="0"/>
              </a:rPr>
              <a:t> and </a:t>
            </a:r>
            <a:r>
              <a:rPr lang="en-US" dirty="0" err="1" smtClean="0">
                <a:solidFill>
                  <a:srgbClr val="0000FF"/>
                </a:solidFill>
                <a:latin typeface="Times New Roman" pitchFamily="18" charset="0"/>
                <a:cs typeface="Times New Roman" pitchFamily="18" charset="0"/>
              </a:rPr>
              <a:t>c∈C</a:t>
            </a:r>
            <a:r>
              <a:rPr lang="en-US" dirty="0" smtClean="0">
                <a:solidFill>
                  <a:srgbClr val="0000FF"/>
                </a:solidFill>
                <a:latin typeface="Times New Roman" pitchFamily="18" charset="0"/>
                <a:cs typeface="Times New Roman" pitchFamily="18" charset="0"/>
              </a:rPr>
              <a:t> : </a:t>
            </a:r>
            <a:r>
              <a:rPr lang="en-US" b="1" i="1" dirty="0" smtClean="0">
                <a:solidFill>
                  <a:srgbClr val="0000FF"/>
                </a:solidFill>
                <a:latin typeface="Times New Roman" pitchFamily="18" charset="0"/>
                <a:cs typeface="Times New Roman" pitchFamily="18" charset="0"/>
              </a:rPr>
              <a:t>E</a:t>
            </a:r>
            <a:r>
              <a:rPr lang="en-US" dirty="0" smtClean="0">
                <a:solidFill>
                  <a:srgbClr val="0000FF"/>
                </a:solidFill>
                <a:latin typeface="Times New Roman" pitchFamily="18" charset="0"/>
                <a:cs typeface="Times New Roman" pitchFamily="18" charset="0"/>
              </a:rPr>
              <a:t>(k, m) = c,  </a:t>
            </a:r>
            <a:r>
              <a:rPr lang="en-US" b="1" i="1" dirty="0" smtClean="0">
                <a:solidFill>
                  <a:srgbClr val="0000FF"/>
                </a:solidFill>
                <a:latin typeface="Times New Roman" pitchFamily="18" charset="0"/>
                <a:cs typeface="Times New Roman" pitchFamily="18" charset="0"/>
              </a:rPr>
              <a:t>D</a:t>
            </a:r>
            <a:r>
              <a:rPr lang="en-US" dirty="0" smtClean="0">
                <a:solidFill>
                  <a:srgbClr val="0000FF"/>
                </a:solidFill>
                <a:latin typeface="Times New Roman" pitchFamily="18" charset="0"/>
                <a:cs typeface="Times New Roman" pitchFamily="18" charset="0"/>
              </a:rPr>
              <a:t>(k, </a:t>
            </a:r>
            <a:r>
              <a:rPr lang="en-US" b="1" i="1" dirty="0" smtClean="0">
                <a:solidFill>
                  <a:srgbClr val="0000FF"/>
                </a:solidFill>
                <a:latin typeface="Times New Roman" pitchFamily="18" charset="0"/>
                <a:cs typeface="Times New Roman" pitchFamily="18" charset="0"/>
              </a:rPr>
              <a:t>E</a:t>
            </a:r>
            <a:r>
              <a:rPr lang="en-US" dirty="0" smtClean="0">
                <a:solidFill>
                  <a:srgbClr val="0000FF"/>
                </a:solidFill>
                <a:latin typeface="Times New Roman" pitchFamily="18" charset="0"/>
                <a:cs typeface="Times New Roman" pitchFamily="18" charset="0"/>
              </a:rPr>
              <a:t>(k, m) ) = m</a:t>
            </a:r>
          </a:p>
          <a:p>
            <a:endParaRPr lang="en-US" dirty="0" smtClean="0">
              <a:latin typeface="Times New Roman" pitchFamily="18" charset="0"/>
              <a:cs typeface="Times New Roman" pitchFamily="18" charset="0"/>
            </a:endParaRPr>
          </a:p>
          <a:p>
            <a:r>
              <a:rPr lang="en-US" i="1" dirty="0" smtClean="0">
                <a:solidFill>
                  <a:schemeClr val="accent1"/>
                </a:solidFill>
                <a:latin typeface="Times New Roman" pitchFamily="18" charset="0"/>
                <a:cs typeface="Times New Roman" pitchFamily="18" charset="0"/>
              </a:rPr>
              <a:t>Efficient means run in polynomial time</a:t>
            </a:r>
          </a:p>
          <a:p>
            <a:r>
              <a:rPr lang="en-US" b="1" i="1" dirty="0" smtClean="0">
                <a:solidFill>
                  <a:schemeClr val="accent1"/>
                </a:solidFill>
                <a:latin typeface="Times New Roman" pitchFamily="18" charset="0"/>
                <a:cs typeface="Times New Roman" pitchFamily="18" charset="0"/>
              </a:rPr>
              <a:t>E</a:t>
            </a:r>
            <a:r>
              <a:rPr lang="en-US" i="1" dirty="0" smtClean="0">
                <a:solidFill>
                  <a:schemeClr val="accent1"/>
                </a:solidFill>
                <a:latin typeface="Times New Roman" pitchFamily="18" charset="0"/>
                <a:cs typeface="Times New Roman" pitchFamily="18" charset="0"/>
              </a:rPr>
              <a:t>  is often randomized.      </a:t>
            </a:r>
          </a:p>
          <a:p>
            <a:r>
              <a:rPr lang="en-US" b="1" i="1" dirty="0" smtClean="0">
                <a:solidFill>
                  <a:schemeClr val="accent1"/>
                </a:solidFill>
                <a:latin typeface="Times New Roman" pitchFamily="18" charset="0"/>
                <a:cs typeface="Times New Roman" pitchFamily="18" charset="0"/>
              </a:rPr>
              <a:t>D</a:t>
            </a:r>
            <a:r>
              <a:rPr lang="en-US" i="1" dirty="0" smtClean="0">
                <a:solidFill>
                  <a:schemeClr val="accent1"/>
                </a:solidFill>
                <a:latin typeface="Times New Roman" pitchFamily="18" charset="0"/>
                <a:cs typeface="Times New Roman" pitchFamily="18" charset="0"/>
              </a:rPr>
              <a:t>  is always deterministic.</a:t>
            </a:r>
          </a:p>
          <a:p>
            <a:endParaRPr lang="en-US" dirty="0" smtClean="0">
              <a:solidFill>
                <a:srgbClr val="0000FF"/>
              </a:solidFill>
              <a:latin typeface="Times New Roman" pitchFamily="18" charset="0"/>
              <a:cs typeface="Times New Roman" pitchFamily="18" charset="0"/>
            </a:endParaRPr>
          </a:p>
          <a:p>
            <a:endParaRPr lang="en-US" dirty="0" smtClean="0">
              <a:solidFill>
                <a:srgbClr val="0000FF"/>
              </a:solidFill>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r>
              <a:rPr lang="en-US" dirty="0" smtClean="0">
                <a:latin typeface="Times New Roman" pitchFamily="18" charset="0"/>
                <a:cs typeface="Times New Roman" pitchFamily="18" charset="0"/>
              </a:rPr>
              <a:t>FAST-NUCES</a:t>
            </a:r>
            <a:endParaRPr lang="en-US" dirty="0">
              <a:latin typeface="Times New Roman" pitchFamily="18" charset="0"/>
              <a:cs typeface="Times New Roman" pitchFamily="18" charset="0"/>
            </a:endParaRPr>
          </a:p>
        </p:txBody>
      </p:sp>
      <p:pic>
        <p:nvPicPr>
          <p:cNvPr id="8" name="Picture 7"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547858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609600"/>
          </a:xfrm>
        </p:spPr>
        <p:txBody>
          <a:bodyPr>
            <a:normAutofit fontScale="90000"/>
          </a:bodyPr>
          <a:lstStyle/>
          <a:p>
            <a:r>
              <a:rPr lang="en-US" dirty="0" smtClean="0">
                <a:solidFill>
                  <a:schemeClr val="tx1"/>
                </a:solidFill>
                <a:latin typeface="Times New Roman" pitchFamily="18" charset="0"/>
                <a:cs typeface="Times New Roman" pitchFamily="18" charset="0"/>
              </a:rPr>
              <a:t>One Time Pad (</a:t>
            </a:r>
            <a:r>
              <a:rPr lang="en-US" dirty="0" err="1" smtClean="0">
                <a:solidFill>
                  <a:schemeClr val="tx1"/>
                </a:solidFill>
                <a:latin typeface="Times New Roman" pitchFamily="18" charset="0"/>
                <a:cs typeface="Times New Roman" pitchFamily="18" charset="0"/>
              </a:rPr>
              <a:t>Vernam</a:t>
            </a:r>
            <a:r>
              <a:rPr lang="en-US" dirty="0" smtClean="0">
                <a:solidFill>
                  <a:schemeClr val="tx1"/>
                </a:solidFill>
                <a:latin typeface="Times New Roman" pitchFamily="18" charset="0"/>
                <a:cs typeface="Times New Roman" pitchFamily="18" charset="0"/>
              </a:rPr>
              <a:t> 1917)</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fontScale="85000" lnSpcReduction="20000"/>
          </a:bodyPr>
          <a:lstStyle/>
          <a:p>
            <a:pPr marL="0" indent="0">
              <a:lnSpc>
                <a:spcPct val="130000"/>
              </a:lnSpc>
              <a:buNone/>
            </a:pPr>
            <a:r>
              <a:rPr lang="en-US" sz="2400" b="1" dirty="0" smtClean="0">
                <a:latin typeface="Times New Roman" pitchFamily="18" charset="0"/>
                <a:cs typeface="Times New Roman" pitchFamily="18" charset="0"/>
              </a:rPr>
              <a:t>One Time Pad</a:t>
            </a:r>
            <a:r>
              <a:rPr lang="en-US" sz="2400" dirty="0" smtClean="0">
                <a:latin typeface="Times New Roman" pitchFamily="18" charset="0"/>
                <a:cs typeface="Times New Roman" pitchFamily="18" charset="0"/>
              </a:rPr>
              <a:t> has perfect secrecy  (i.e. no CT only attacks)</a:t>
            </a:r>
          </a:p>
          <a:p>
            <a:pPr marL="0" indent="0">
              <a:lnSpc>
                <a:spcPct val="130000"/>
              </a:lnSpc>
              <a:buNone/>
            </a:pPr>
            <a:r>
              <a:rPr lang="en-US" sz="2400" dirty="0" smtClean="0">
                <a:latin typeface="Times New Roman" pitchFamily="18" charset="0"/>
                <a:cs typeface="Times New Roman" pitchFamily="18" charset="0"/>
              </a:rPr>
              <a:t>Based on simple XOR operation </a:t>
            </a:r>
          </a:p>
          <a:p>
            <a:pPr marL="0" indent="0">
              <a:lnSpc>
                <a:spcPct val="130000"/>
              </a:lnSpc>
              <a:buNone/>
            </a:pPr>
            <a:r>
              <a:rPr lang="en-US" sz="2400" dirty="0" smtClean="0">
                <a:latin typeface="Times New Roman" pitchFamily="18" charset="0"/>
                <a:cs typeface="Times New Roman" pitchFamily="18" charset="0"/>
              </a:rPr>
              <a:t>M=C=K={0,1}</a:t>
            </a:r>
            <a:r>
              <a:rPr lang="en-US" sz="2400" baseline="30000" dirty="0" smtClean="0">
                <a:latin typeface="Times New Roman" pitchFamily="18" charset="0"/>
                <a:cs typeface="Times New Roman" pitchFamily="18" charset="0"/>
              </a:rPr>
              <a:t>n</a:t>
            </a:r>
          </a:p>
          <a:p>
            <a:pPr marL="0" indent="0">
              <a:lnSpc>
                <a:spcPct val="110000"/>
              </a:lnSpc>
              <a:buNone/>
            </a:pPr>
            <a:r>
              <a:rPr lang="en-US" sz="2400" dirty="0" smtClean="0">
                <a:solidFill>
                  <a:srgbClr val="0000FF"/>
                </a:solidFill>
                <a:latin typeface="Times New Roman" pitchFamily="18" charset="0"/>
                <a:cs typeface="Times New Roman" pitchFamily="18" charset="0"/>
              </a:rPr>
              <a:t>C:= E(k, m) = k ⊕ m</a:t>
            </a:r>
          </a:p>
          <a:p>
            <a:pPr marL="0" indent="0">
              <a:lnSpc>
                <a:spcPct val="110000"/>
              </a:lnSpc>
              <a:buNone/>
            </a:pPr>
            <a:r>
              <a:rPr lang="en-US" sz="2400" dirty="0" smtClean="0">
                <a:solidFill>
                  <a:srgbClr val="0000FF"/>
                </a:solidFill>
                <a:latin typeface="Times New Roman" pitchFamily="18" charset="0"/>
                <a:cs typeface="Times New Roman" pitchFamily="18" charset="0"/>
              </a:rPr>
              <a:t>        D(k, c) = k ⊕ c</a:t>
            </a:r>
            <a:endParaRPr lang="en-US" sz="2400" baseline="30000" dirty="0" smtClean="0">
              <a:solidFill>
                <a:srgbClr val="0000FF"/>
              </a:solidFill>
              <a:latin typeface="Times New Roman" pitchFamily="18" charset="0"/>
              <a:cs typeface="Times New Roman" pitchFamily="18" charset="0"/>
            </a:endParaRPr>
          </a:p>
          <a:p>
            <a:pPr>
              <a:buNone/>
            </a:pPr>
            <a:r>
              <a:rPr lang="en-US" b="1" dirty="0" smtClean="0">
                <a:solidFill>
                  <a:schemeClr val="accent1"/>
                </a:solidFill>
                <a:latin typeface="Times New Roman" pitchFamily="18" charset="0"/>
                <a:cs typeface="Times New Roman" pitchFamily="18" charset="0"/>
              </a:rPr>
              <a:t>Indeed</a:t>
            </a:r>
          </a:p>
          <a:p>
            <a:pPr>
              <a:buNone/>
            </a:pPr>
            <a:r>
              <a:rPr lang="en-US" sz="2800" dirty="0" smtClean="0">
                <a:solidFill>
                  <a:srgbClr val="0000FF"/>
                </a:solidFill>
                <a:latin typeface="Times New Roman" pitchFamily="18" charset="0"/>
                <a:cs typeface="Times New Roman" pitchFamily="18" charset="0"/>
              </a:rPr>
              <a:t>	</a:t>
            </a:r>
            <a:r>
              <a:rPr lang="en-US" sz="2400" dirty="0" smtClean="0">
                <a:solidFill>
                  <a:srgbClr val="0000FF"/>
                </a:solidFill>
                <a:latin typeface="Times New Roman" pitchFamily="18" charset="0"/>
                <a:cs typeface="Times New Roman" pitchFamily="18" charset="0"/>
              </a:rPr>
              <a:t>D(k, E(k, m)) = D(k, k ⊕ m) = k ⊕ (k ⊕ m) = (k ⊕ k) ⊕ m </a:t>
            </a:r>
          </a:p>
          <a:p>
            <a:pPr>
              <a:buNone/>
            </a:pPr>
            <a:r>
              <a:rPr lang="en-US" sz="2400" b="1" dirty="0" smtClean="0">
                <a:solidFill>
                  <a:schemeClr val="accent1"/>
                </a:solidFill>
                <a:latin typeface="Times New Roman" pitchFamily="18" charset="0"/>
                <a:cs typeface="Times New Roman" pitchFamily="18" charset="0"/>
              </a:rPr>
              <a:t>                              </a:t>
            </a:r>
            <a:r>
              <a:rPr lang="en-US" sz="2400" dirty="0" smtClean="0">
                <a:solidFill>
                  <a:srgbClr val="0000FF"/>
                </a:solidFill>
                <a:latin typeface="Times New Roman" pitchFamily="18" charset="0"/>
                <a:cs typeface="Times New Roman" pitchFamily="18" charset="0"/>
              </a:rPr>
              <a:t>= 0 ⊕ m = m</a:t>
            </a:r>
            <a:r>
              <a:rPr lang="en-US" sz="2400" b="1" dirty="0" smtClean="0">
                <a:solidFill>
                  <a:schemeClr val="accent1"/>
                </a:solidFill>
                <a:latin typeface="Times New Roman" pitchFamily="18" charset="0"/>
                <a:cs typeface="Times New Roman" pitchFamily="18" charset="0"/>
              </a:rPr>
              <a:t>  </a:t>
            </a:r>
          </a:p>
          <a:p>
            <a:r>
              <a:rPr lang="en-US" b="1" dirty="0" smtClean="0">
                <a:solidFill>
                  <a:schemeClr val="accent1"/>
                </a:solidFill>
                <a:latin typeface="Times New Roman" pitchFamily="18" charset="0"/>
                <a:cs typeface="Times New Roman" pitchFamily="18" charset="0"/>
              </a:rPr>
              <a:t>One-time pad </a:t>
            </a:r>
            <a:r>
              <a:rPr lang="en-US" dirty="0" smtClean="0">
                <a:latin typeface="Times New Roman" pitchFamily="18" charset="0"/>
                <a:cs typeface="Times New Roman" pitchFamily="18" charset="0"/>
              </a:rPr>
              <a:t>= XOR cipher with constraints:</a:t>
            </a:r>
          </a:p>
          <a:p>
            <a:pPr lvl="1"/>
            <a:r>
              <a:rPr lang="en-US" i="1" dirty="0" smtClean="0">
                <a:latin typeface="Times New Roman" pitchFamily="18" charset="0"/>
                <a:cs typeface="Times New Roman" pitchFamily="18" charset="0"/>
              </a:rPr>
              <a:t>Key length equals message length</a:t>
            </a:r>
          </a:p>
          <a:p>
            <a:pPr lvl="1"/>
            <a:r>
              <a:rPr lang="en-US" i="1" dirty="0" smtClean="0">
                <a:latin typeface="Times New Roman" pitchFamily="18" charset="0"/>
                <a:cs typeface="Times New Roman" pitchFamily="18" charset="0"/>
              </a:rPr>
              <a:t>Key bits are truly random (not pseudo-random)</a:t>
            </a:r>
          </a:p>
          <a:p>
            <a:pPr lvl="1"/>
            <a:r>
              <a:rPr lang="en-US" i="1" dirty="0" smtClean="0">
                <a:latin typeface="Times New Roman" pitchFamily="18" charset="0"/>
                <a:cs typeface="Times New Roman" pitchFamily="18" charset="0"/>
              </a:rPr>
              <a:t>Key is used only once and destroyed</a:t>
            </a:r>
          </a:p>
          <a:p>
            <a:endParaRPr lang="en-US" dirty="0">
              <a:latin typeface="Times New Roman" pitchFamily="18" charset="0"/>
              <a:cs typeface="Times New Roman" pitchFamily="18" charset="0"/>
            </a:endParaRPr>
          </a:p>
        </p:txBody>
      </p:sp>
      <p:grpSp>
        <p:nvGrpSpPr>
          <p:cNvPr id="5" name="Group 5"/>
          <p:cNvGrpSpPr/>
          <p:nvPr/>
        </p:nvGrpSpPr>
        <p:grpSpPr>
          <a:xfrm>
            <a:off x="6324600" y="2336800"/>
            <a:ext cx="2743200" cy="1320800"/>
            <a:chOff x="4648200" y="1200150"/>
            <a:chExt cx="4343400" cy="1981200"/>
          </a:xfrm>
        </p:grpSpPr>
        <p:sp>
          <p:nvSpPr>
            <p:cNvPr id="7" name="Rounded Rectangle 6"/>
            <p:cNvSpPr/>
            <p:nvPr/>
          </p:nvSpPr>
          <p:spPr>
            <a:xfrm>
              <a:off x="4648200" y="1200150"/>
              <a:ext cx="4343400" cy="19812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t"/>
            <a:lstStyle/>
            <a:p>
              <a:pPr defTabSz="909638">
                <a:tabLst>
                  <a:tab pos="909638" algn="l"/>
                </a:tabLst>
              </a:pPr>
              <a:r>
                <a:rPr lang="en-US" sz="2000" dirty="0" err="1">
                  <a:solidFill>
                    <a:srgbClr val="0000FF"/>
                  </a:solidFill>
                  <a:latin typeface="Times New Roman" pitchFamily="18" charset="0"/>
                  <a:cs typeface="Times New Roman" pitchFamily="18" charset="0"/>
                </a:rPr>
                <a:t>m</a:t>
              </a:r>
              <a:r>
                <a:rPr lang="en-US" sz="2000" dirty="0" err="1" smtClean="0">
                  <a:solidFill>
                    <a:srgbClr val="0000FF"/>
                  </a:solidFill>
                  <a:latin typeface="Times New Roman" pitchFamily="18" charset="0"/>
                  <a:cs typeface="Times New Roman" pitchFamily="18" charset="0"/>
                </a:rPr>
                <a:t>sg</a:t>
              </a:r>
              <a:r>
                <a:rPr lang="en-US" sz="2000" dirty="0" smtClean="0">
                  <a:solidFill>
                    <a:srgbClr val="0000FF"/>
                  </a:solidFill>
                  <a:latin typeface="Times New Roman" pitchFamily="18" charset="0"/>
                  <a:cs typeface="Times New Roman" pitchFamily="18" charset="0"/>
                </a:rPr>
                <a:t>: 0  1  1  0  1  1  1</a:t>
              </a:r>
            </a:p>
            <a:p>
              <a:pPr defTabSz="909638">
                <a:lnSpc>
                  <a:spcPct val="140000"/>
                </a:lnSpc>
                <a:tabLst>
                  <a:tab pos="909638" algn="l"/>
                </a:tabLst>
              </a:pPr>
              <a:r>
                <a:rPr lang="en-US" sz="2000" dirty="0">
                  <a:solidFill>
                    <a:srgbClr val="0000FF"/>
                  </a:solidFill>
                  <a:latin typeface="Times New Roman" pitchFamily="18" charset="0"/>
                  <a:cs typeface="Times New Roman" pitchFamily="18" charset="0"/>
                </a:rPr>
                <a:t>k</a:t>
              </a:r>
              <a:r>
                <a:rPr lang="en-US" sz="2000" dirty="0" smtClean="0">
                  <a:solidFill>
                    <a:srgbClr val="0000FF"/>
                  </a:solidFill>
                  <a:latin typeface="Times New Roman" pitchFamily="18" charset="0"/>
                  <a:cs typeface="Times New Roman" pitchFamily="18" charset="0"/>
                </a:rPr>
                <a:t>ey:  1  0  1  1  0  1  0</a:t>
              </a:r>
            </a:p>
            <a:p>
              <a:pPr defTabSz="909638">
                <a:lnSpc>
                  <a:spcPct val="150000"/>
                </a:lnSpc>
                <a:tabLst>
                  <a:tab pos="909638" algn="l"/>
                </a:tabLst>
              </a:pPr>
              <a:r>
                <a:rPr lang="en-US" sz="2000" dirty="0" smtClean="0">
                  <a:solidFill>
                    <a:srgbClr val="0000FF"/>
                  </a:solidFill>
                  <a:latin typeface="Times New Roman" pitchFamily="18" charset="0"/>
                  <a:cs typeface="Times New Roman" pitchFamily="18" charset="0"/>
                </a:rPr>
                <a:t>CT:   1  1  0  1  1 0  1</a:t>
              </a:r>
              <a:endParaRPr lang="en-US" sz="2000" dirty="0">
                <a:solidFill>
                  <a:srgbClr val="0000FF"/>
                </a:solidFill>
                <a:latin typeface="Times New Roman" pitchFamily="18" charset="0"/>
                <a:cs typeface="Times New Roman" pitchFamily="18" charset="0"/>
              </a:endParaRPr>
            </a:p>
          </p:txBody>
        </p:sp>
        <p:cxnSp>
          <p:nvCxnSpPr>
            <p:cNvPr id="8" name="Straight Connector 7"/>
            <p:cNvCxnSpPr/>
            <p:nvPr/>
          </p:nvCxnSpPr>
          <p:spPr>
            <a:xfrm>
              <a:off x="4724400" y="2495550"/>
              <a:ext cx="41148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208164" y="1466850"/>
              <a:ext cx="542137" cy="392415"/>
            </a:xfrm>
            <a:prstGeom prst="rect">
              <a:avLst/>
            </a:prstGeom>
            <a:noFill/>
          </p:spPr>
          <p:txBody>
            <a:bodyPr wrap="none" rtlCol="0">
              <a:spAutoFit/>
            </a:bodyPr>
            <a:lstStyle/>
            <a:p>
              <a:r>
                <a:rPr lang="en-US" sz="2800" dirty="0" smtClean="0"/>
                <a:t>⊕</a:t>
              </a:r>
              <a:endParaRPr lang="en-US" sz="2800" dirty="0"/>
            </a:p>
          </p:txBody>
        </p:sp>
      </p:grpSp>
      <p:pic>
        <p:nvPicPr>
          <p:cNvPr id="10" name="Picture 9"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787400"/>
            <a:ext cx="8855694" cy="1178271"/>
          </a:xfrm>
          <a:prstGeom prst="rect">
            <a:avLst/>
          </a:prstGeom>
          <a:noFill/>
        </p:spPr>
        <p:txBody>
          <a:bodyPr wrap="none" rtlCol="0">
            <a:spAutoFit/>
          </a:bodyPr>
          <a:lstStyle/>
          <a:p>
            <a:pPr>
              <a:lnSpc>
                <a:spcPct val="120000"/>
              </a:lnSpc>
            </a:pPr>
            <a:r>
              <a:rPr lang="en-US" sz="2800" dirty="0">
                <a:latin typeface="Times New Roman" pitchFamily="18" charset="0"/>
                <a:cs typeface="Times New Roman" pitchFamily="18" charset="0"/>
              </a:rPr>
              <a:t>Y</a:t>
            </a:r>
            <a:r>
              <a:rPr lang="en-US" sz="2800" dirty="0" smtClean="0">
                <a:latin typeface="Times New Roman" pitchFamily="18" charset="0"/>
                <a:cs typeface="Times New Roman" pitchFamily="18" charset="0"/>
              </a:rPr>
              <a:t>ou are given a message (</a:t>
            </a:r>
            <a:r>
              <a:rPr lang="en-US" sz="2800" i="1" dirty="0" smtClean="0">
                <a:latin typeface="Times New Roman" pitchFamily="18" charset="0"/>
                <a:cs typeface="Times New Roman" pitchFamily="18" charset="0"/>
              </a:rPr>
              <a:t>m</a:t>
            </a:r>
            <a:r>
              <a:rPr lang="en-US" sz="2800" dirty="0" smtClean="0">
                <a:latin typeface="Times New Roman" pitchFamily="18" charset="0"/>
                <a:cs typeface="Times New Roman" pitchFamily="18" charset="0"/>
              </a:rPr>
              <a:t>) and its OTP encryption (</a:t>
            </a:r>
            <a:r>
              <a:rPr lang="en-US" sz="2800" i="1" dirty="0" smtClean="0">
                <a:latin typeface="Times New Roman" pitchFamily="18" charset="0"/>
                <a:cs typeface="Times New Roman" pitchFamily="18" charset="0"/>
              </a:rPr>
              <a:t>c</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p>
          <a:p>
            <a:pPr>
              <a:lnSpc>
                <a:spcPct val="150000"/>
              </a:lnSpc>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Can you compute the OTP key from  </a:t>
            </a:r>
            <a:r>
              <a:rPr lang="en-US" sz="2800" i="1" dirty="0" smtClean="0">
                <a:latin typeface="Times New Roman" pitchFamily="18" charset="0"/>
                <a:cs typeface="Times New Roman" pitchFamily="18" charset="0"/>
              </a:rPr>
              <a:t>m</a:t>
            </a:r>
            <a:r>
              <a:rPr lang="en-US" sz="2800" dirty="0" smtClean="0">
                <a:latin typeface="Times New Roman" pitchFamily="18" charset="0"/>
                <a:cs typeface="Times New Roman" pitchFamily="18" charset="0"/>
              </a:rPr>
              <a:t>  and  </a:t>
            </a:r>
            <a:r>
              <a:rPr lang="en-US" sz="2800" i="1" dirty="0" smtClean="0">
                <a:latin typeface="Times New Roman" pitchFamily="18" charset="0"/>
                <a:cs typeface="Times New Roman" pitchFamily="18" charset="0"/>
              </a:rPr>
              <a:t>c </a:t>
            </a:r>
            <a:r>
              <a:rPr lang="en-US" sz="2800" dirty="0" smtClean="0">
                <a:latin typeface="Times New Roman" pitchFamily="18" charset="0"/>
                <a:cs typeface="Times New Roman" pitchFamily="18" charset="0"/>
              </a:rPr>
              <a:t>?     </a:t>
            </a:r>
          </a:p>
        </p:txBody>
      </p:sp>
      <p:sp>
        <p:nvSpPr>
          <p:cNvPr id="7" name="TextBox 6"/>
          <p:cNvSpPr txBox="1"/>
          <p:nvPr/>
        </p:nvSpPr>
        <p:spPr>
          <a:xfrm>
            <a:off x="1434062" y="3562685"/>
            <a:ext cx="3955763"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No, I cannot compute the key. </a:t>
            </a:r>
          </a:p>
        </p:txBody>
      </p:sp>
      <p:sp>
        <p:nvSpPr>
          <p:cNvPr id="8" name="TextBox 7"/>
          <p:cNvSpPr txBox="1"/>
          <p:nvPr/>
        </p:nvSpPr>
        <p:spPr>
          <a:xfrm>
            <a:off x="1429217" y="4214458"/>
            <a:ext cx="3734997"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Yes,  the key is    </a:t>
            </a:r>
            <a:r>
              <a:rPr lang="en-US" sz="2400" i="1" dirty="0" smtClean="0">
                <a:latin typeface="Times New Roman" pitchFamily="18" charset="0"/>
                <a:ea typeface="Cambria Math" pitchFamily="18" charset="0"/>
                <a:cs typeface="Times New Roman" pitchFamily="18" charset="0"/>
              </a:rPr>
              <a:t>k</a:t>
            </a:r>
            <a:r>
              <a:rPr lang="en-US" sz="2400" dirty="0" smtClean="0">
                <a:latin typeface="Times New Roman" pitchFamily="18" charset="0"/>
                <a:cs typeface="Times New Roman" pitchFamily="18" charset="0"/>
              </a:rPr>
              <a:t> = </a:t>
            </a:r>
            <a:r>
              <a:rPr lang="en-US" sz="2400" i="1" dirty="0" smtClean="0">
                <a:latin typeface="Times New Roman" pitchFamily="18" charset="0"/>
                <a:ea typeface="Cambria Math" pitchFamily="18" charset="0"/>
                <a:cs typeface="Times New Roman" pitchFamily="18" charset="0"/>
              </a:rPr>
              <a:t>m</a:t>
            </a:r>
            <a:r>
              <a:rPr lang="en-US" sz="24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i="1" dirty="0" smtClean="0">
                <a:latin typeface="Times New Roman" pitchFamily="18" charset="0"/>
                <a:ea typeface="Cambria Math" pitchFamily="18" charset="0"/>
                <a:cs typeface="Times New Roman" pitchFamily="18" charset="0"/>
              </a:rPr>
              <a:t>c</a:t>
            </a:r>
            <a:r>
              <a:rPr lang="en-US" sz="2400" dirty="0" smtClean="0">
                <a:latin typeface="Times New Roman" pitchFamily="18" charset="0"/>
                <a:cs typeface="Times New Roman" pitchFamily="18" charset="0"/>
              </a:rPr>
              <a:t>. </a:t>
            </a:r>
          </a:p>
        </p:txBody>
      </p:sp>
      <p:sp>
        <p:nvSpPr>
          <p:cNvPr id="9" name="TextBox 8"/>
          <p:cNvSpPr txBox="1"/>
          <p:nvPr/>
        </p:nvSpPr>
        <p:spPr>
          <a:xfrm>
            <a:off x="1447800" y="4840442"/>
            <a:ext cx="5440144"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I can only compute half the bits of the key.</a:t>
            </a:r>
          </a:p>
        </p:txBody>
      </p:sp>
      <p:sp>
        <p:nvSpPr>
          <p:cNvPr id="10" name="TextBox 9"/>
          <p:cNvSpPr txBox="1"/>
          <p:nvPr/>
        </p:nvSpPr>
        <p:spPr>
          <a:xfrm>
            <a:off x="1424571" y="5487132"/>
            <a:ext cx="3823162"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Yes,  the key is   </a:t>
            </a:r>
            <a:r>
              <a:rPr lang="en-US" sz="2400" i="1" dirty="0" smtClean="0">
                <a:latin typeface="Times New Roman" pitchFamily="18" charset="0"/>
                <a:cs typeface="Times New Roman" pitchFamily="18" charset="0"/>
              </a:rPr>
              <a:t>k </a:t>
            </a:r>
            <a:r>
              <a:rPr lang="en-US" sz="2400" b="1" i="1"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 m </a:t>
            </a:r>
            <a:r>
              <a:rPr lang="en-US" sz="20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a:t>
            </a:r>
          </a:p>
        </p:txBody>
      </p:sp>
      <p:pic>
        <p:nvPicPr>
          <p:cNvPr id="2" name="Ink 1"/>
          <p:cNvPicPr/>
          <p:nvPr/>
        </p:nvPicPr>
        <p:blipFill>
          <a:blip r:embed="rId2" cstate="print"/>
          <a:stretch>
            <a:fillRect/>
          </a:stretch>
        </p:blipFill>
        <p:spPr>
          <a:xfrm>
            <a:off x="5579640" y="4267200"/>
            <a:ext cx="821160" cy="357120"/>
          </a:xfrm>
          <a:prstGeom prst="rect">
            <a:avLst/>
          </a:prstGeom>
        </p:spPr>
      </p:pic>
      <p:sp>
        <p:nvSpPr>
          <p:cNvPr id="11" name="Footer Placeholder 10"/>
          <p:cNvSpPr>
            <a:spLocks noGrp="1"/>
          </p:cNvSpPr>
          <p:nvPr>
            <p:ph type="ftr" sz="quarter" idx="11"/>
          </p:nvPr>
        </p:nvSpPr>
        <p:spPr/>
        <p:txBody>
          <a:bodyPr/>
          <a:lstStyle/>
          <a:p>
            <a:r>
              <a:rPr lang="en-US" smtClean="0"/>
              <a:t>FAST-NUCES</a:t>
            </a:r>
            <a:endParaRPr lang="en-US"/>
          </a:p>
        </p:txBody>
      </p:sp>
      <p:pic>
        <p:nvPicPr>
          <p:cNvPr id="12" name="Picture 11"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42396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304800" y="274638"/>
            <a:ext cx="8534400" cy="6354762"/>
          </a:xfrm>
          <a:prstGeom prst="rect">
            <a:avLst/>
          </a:prstGeom>
        </p:spPr>
      </p:pic>
    </p:spTree>
    <p:extLst>
      <p:ext uri="{BB962C8B-B14F-4D97-AF65-F5344CB8AC3E}">
        <p14:creationId xmlns:p14="http://schemas.microsoft.com/office/powerpoint/2010/main" val="2114011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The One Time Pad        </a:t>
            </a:r>
            <a:r>
              <a:rPr lang="en-US" sz="2800" dirty="0" smtClean="0">
                <a:solidFill>
                  <a:schemeClr val="tx1"/>
                </a:solidFill>
                <a:latin typeface="Times New Roman" pitchFamily="18" charset="0"/>
                <a:cs typeface="Times New Roman" pitchFamily="18" charset="0"/>
              </a:rPr>
              <a:t>(</a:t>
            </a:r>
            <a:r>
              <a:rPr lang="en-US" sz="2800" dirty="0" err="1" smtClean="0">
                <a:solidFill>
                  <a:schemeClr val="tx1"/>
                </a:solidFill>
                <a:latin typeface="Times New Roman" pitchFamily="18" charset="0"/>
                <a:cs typeface="Times New Roman" pitchFamily="18" charset="0"/>
              </a:rPr>
              <a:t>Vernam</a:t>
            </a:r>
            <a:r>
              <a:rPr lang="en-US" sz="2800" dirty="0" smtClean="0">
                <a:solidFill>
                  <a:schemeClr val="tx1"/>
                </a:solidFill>
                <a:latin typeface="Times New Roman" pitchFamily="18" charset="0"/>
                <a:cs typeface="Times New Roman" pitchFamily="18" charset="0"/>
              </a:rPr>
              <a:t> 1917)</a:t>
            </a:r>
            <a:endParaRPr lang="en-US" sz="28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1951037"/>
            <a:ext cx="8534400" cy="4525963"/>
          </a:xfrm>
        </p:spPr>
        <p:txBody>
          <a:bodyPr>
            <a:normAutofit/>
          </a:bodyPr>
          <a:lstStyle/>
          <a:p>
            <a:pPr marL="0" indent="0">
              <a:buNone/>
            </a:pPr>
            <a:r>
              <a:rPr lang="en-US" dirty="0" smtClean="0">
                <a:latin typeface="Times New Roman" pitchFamily="18" charset="0"/>
                <a:cs typeface="Times New Roman" pitchFamily="18" charset="0"/>
              </a:rPr>
              <a:t>Very fast </a:t>
            </a:r>
            <a:r>
              <a:rPr lang="en-US" dirty="0" err="1" smtClean="0">
                <a:latin typeface="Times New Roman" pitchFamily="18" charset="0"/>
                <a:cs typeface="Times New Roman" pitchFamily="18" charset="0"/>
              </a:rPr>
              <a:t>enc</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dec</a:t>
            </a:r>
            <a:r>
              <a:rPr lang="en-US" dirty="0" smtClean="0">
                <a:latin typeface="Times New Roman" pitchFamily="18" charset="0"/>
                <a:cs typeface="Times New Roman" pitchFamily="18" charset="0"/>
              </a:rPr>
              <a:t> !!     </a:t>
            </a:r>
          </a:p>
          <a:p>
            <a:pPr mar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but long keys   (as long as plaintext)</a:t>
            </a: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Is the OTP secure?    What is a secure cipher?</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172200"/>
            <a:ext cx="478808" cy="381000"/>
          </a:xfrm>
          <a:prstGeom prst="rect">
            <a:avLst/>
          </a:prstGeom>
          <a:noFill/>
          <a:ln w="9525">
            <a:noFill/>
            <a:miter lim="800000"/>
            <a:headEnd/>
            <a:tailEnd/>
          </a:ln>
        </p:spPr>
      </p:pic>
    </p:spTree>
    <p:extLst>
      <p:ext uri="{BB962C8B-B14F-4D97-AF65-F5344CB8AC3E}">
        <p14:creationId xmlns:p14="http://schemas.microsoft.com/office/powerpoint/2010/main" val="40471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What is a secure cipher?</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6" name="Content Placeholder 2"/>
          <p:cNvSpPr>
            <a:spLocks noGrp="1"/>
          </p:cNvSpPr>
          <p:nvPr>
            <p:ph idx="1"/>
          </p:nvPr>
        </p:nvSpPr>
        <p:spPr>
          <a:xfrm>
            <a:off x="457200" y="1524000"/>
            <a:ext cx="8229600" cy="5156200"/>
          </a:xfrm>
        </p:spPr>
        <p:txBody>
          <a:bodyPr>
            <a:normAutofit/>
          </a:bodyPr>
          <a:lstStyle/>
          <a:p>
            <a:pPr marL="0" indent="0">
              <a:buNone/>
            </a:pPr>
            <a:r>
              <a:rPr lang="en-US" sz="2800" dirty="0" smtClean="0">
                <a:latin typeface="Times New Roman" pitchFamily="18" charset="0"/>
                <a:cs typeface="Times New Roman" pitchFamily="18" charset="0"/>
              </a:rPr>
              <a:t>Attacker’s abilities:    </a:t>
            </a:r>
            <a:r>
              <a:rPr lang="en-US" sz="2800" b="1" dirty="0" smtClean="0">
                <a:solidFill>
                  <a:srgbClr val="FF0000"/>
                </a:solidFill>
                <a:latin typeface="Times New Roman" pitchFamily="18" charset="0"/>
                <a:cs typeface="Times New Roman" pitchFamily="18" charset="0"/>
              </a:rPr>
              <a:t>CT only attack</a:t>
            </a:r>
            <a:r>
              <a:rPr lang="en-US" sz="28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(for now)</a:t>
            </a:r>
            <a:endParaRPr lang="en-US" sz="2000" b="1" dirty="0" smtClean="0">
              <a:solidFill>
                <a:srgbClr val="FF0000"/>
              </a:solidFill>
              <a:latin typeface="Times New Roman" pitchFamily="18" charset="0"/>
              <a:cs typeface="Times New Roman" pitchFamily="18" charset="0"/>
            </a:endParaRPr>
          </a:p>
          <a:p>
            <a:pPr marL="0" indent="0">
              <a:spcBef>
                <a:spcPts val="2472"/>
              </a:spcBef>
              <a:buNone/>
            </a:pPr>
            <a:r>
              <a:rPr lang="en-US" sz="2800" dirty="0" smtClean="0">
                <a:latin typeface="Times New Roman" pitchFamily="18" charset="0"/>
                <a:cs typeface="Times New Roman" pitchFamily="18" charset="0"/>
              </a:rPr>
              <a:t>Possible security requirements:   </a:t>
            </a:r>
          </a:p>
          <a:p>
            <a:pPr marL="0" indent="0">
              <a:buNone/>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attempt #1:  </a:t>
            </a:r>
            <a:r>
              <a:rPr lang="en-US" sz="2800" b="1" dirty="0" smtClean="0">
                <a:solidFill>
                  <a:srgbClr val="FF0000"/>
                </a:solidFill>
                <a:latin typeface="Times New Roman" pitchFamily="18" charset="0"/>
                <a:cs typeface="Times New Roman" pitchFamily="18" charset="0"/>
              </a:rPr>
              <a:t>attacker cannot recover secret key</a:t>
            </a:r>
            <a:endParaRPr lang="en-US" sz="2800" b="1" dirty="0">
              <a:solidFill>
                <a:srgbClr val="FF0000"/>
              </a:solidFill>
              <a:latin typeface="Times New Roman" pitchFamily="18" charset="0"/>
              <a:cs typeface="Times New Roman" pitchFamily="18" charset="0"/>
            </a:endParaRPr>
          </a:p>
          <a:p>
            <a:pPr marL="0" indent="0">
              <a:lnSpc>
                <a:spcPct val="140000"/>
              </a:lnSpc>
              <a:spcBef>
                <a:spcPts val="3072"/>
              </a:spcBef>
              <a:spcAft>
                <a:spcPts val="600"/>
              </a:spcAft>
              <a:buNone/>
            </a:pPr>
            <a:r>
              <a:rPr lang="en-US" sz="2800" dirty="0" smtClean="0">
                <a:latin typeface="Times New Roman" pitchFamily="18" charset="0"/>
                <a:cs typeface="Times New Roman" pitchFamily="18" charset="0"/>
              </a:rPr>
              <a:t>    attempt #2:  </a:t>
            </a:r>
            <a:r>
              <a:rPr lang="en-US" sz="2800" b="1" dirty="0" smtClean="0">
                <a:solidFill>
                  <a:srgbClr val="FF0000"/>
                </a:solidFill>
                <a:latin typeface="Times New Roman" pitchFamily="18" charset="0"/>
                <a:cs typeface="Times New Roman" pitchFamily="18" charset="0"/>
              </a:rPr>
              <a:t>attacker cannot </a:t>
            </a:r>
            <a:r>
              <a:rPr lang="en-US" sz="2800" b="1" dirty="0">
                <a:solidFill>
                  <a:srgbClr val="FF0000"/>
                </a:solidFill>
                <a:latin typeface="Times New Roman" pitchFamily="18" charset="0"/>
                <a:cs typeface="Times New Roman" pitchFamily="18" charset="0"/>
              </a:rPr>
              <a:t>r</a:t>
            </a:r>
            <a:r>
              <a:rPr lang="en-US" sz="2800" b="1" dirty="0" smtClean="0">
                <a:solidFill>
                  <a:srgbClr val="FF0000"/>
                </a:solidFill>
                <a:latin typeface="Times New Roman" pitchFamily="18" charset="0"/>
                <a:cs typeface="Times New Roman" pitchFamily="18" charset="0"/>
              </a:rPr>
              <a:t>ecover all of plaintext</a:t>
            </a:r>
          </a:p>
          <a:p>
            <a:pPr marL="0" indent="0">
              <a:lnSpc>
                <a:spcPct val="140000"/>
              </a:lnSpc>
              <a:spcBef>
                <a:spcPts val="1872"/>
              </a:spcBef>
              <a:buNone/>
            </a:pPr>
            <a:r>
              <a:rPr lang="en-US" sz="2800" dirty="0" smtClean="0">
                <a:latin typeface="Times New Roman" pitchFamily="18" charset="0"/>
                <a:cs typeface="Times New Roman" pitchFamily="18" charset="0"/>
              </a:rPr>
              <a:t>    Shannon’s idea:  </a:t>
            </a:r>
          </a:p>
          <a:p>
            <a:pPr marL="457200" lvl="1" indent="0">
              <a:lnSpc>
                <a:spcPct val="90000"/>
              </a:lnSpc>
              <a:spcBef>
                <a:spcPts val="0"/>
              </a:spcBef>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CT should reveal no “info” about PT </a:t>
            </a:r>
            <a:r>
              <a:rPr lang="en-US" b="1" dirty="0" smtClean="0">
                <a:solidFill>
                  <a:srgbClr val="FF0000"/>
                </a:solidFill>
                <a:latin typeface="Times New Roman" pitchFamily="18" charset="0"/>
                <a:cs typeface="Times New Roman" pitchFamily="18" charset="0"/>
              </a:rPr>
              <a:t> </a:t>
            </a:r>
            <a:endParaRPr lang="en-US" b="1" dirty="0">
              <a:solidFill>
                <a:srgbClr val="FF0000"/>
              </a:solidFill>
              <a:latin typeface="Times New Roman" pitchFamily="18" charset="0"/>
              <a:cs typeface="Times New Roman" pitchFamily="18" charset="0"/>
            </a:endParaRPr>
          </a:p>
        </p:txBody>
      </p:sp>
      <p:pic>
        <p:nvPicPr>
          <p:cNvPr id="7" name="Picture 6" descr="http://study.result.pk/wp-content/uploads/2011/07/National-University-of-Computer-and-Emerging-Sciences-NUCES-300x300.png"/>
          <p:cNvPicPr/>
          <p:nvPr/>
        </p:nvPicPr>
        <p:blipFill>
          <a:blip r:embed="rId2" cstate="print"/>
          <a:srcRect/>
          <a:stretch>
            <a:fillRect/>
          </a:stretch>
        </p:blipFill>
        <p:spPr bwMode="auto">
          <a:xfrm>
            <a:off x="457200" y="6172200"/>
            <a:ext cx="478808" cy="38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685800"/>
          </a:xfrm>
        </p:spPr>
        <p:txBody>
          <a:bodyPr>
            <a:normAutofit fontScale="90000"/>
          </a:bodyPr>
          <a:lstStyle/>
          <a:p>
            <a:r>
              <a:rPr lang="en-US" dirty="0" smtClean="0">
                <a:solidFill>
                  <a:schemeClr val="tx1"/>
                </a:solidFill>
                <a:latin typeface="Times New Roman" pitchFamily="18" charset="0"/>
                <a:cs typeface="Times New Roman" pitchFamily="18" charset="0"/>
              </a:rPr>
              <a:t>Information Theoretic Security  </a:t>
            </a:r>
            <a:endParaRPr lang="en-US" sz="3100" dirty="0">
              <a:solidFill>
                <a:schemeClr val="tx1"/>
              </a:solidFill>
              <a:latin typeface="Times New Roman" pitchFamily="18" charset="0"/>
              <a:cs typeface="Times New Roman" pitchFamily="18" charset="0"/>
            </a:endParaRPr>
          </a:p>
        </p:txBody>
      </p:sp>
      <p:sp>
        <p:nvSpPr>
          <p:cNvPr id="8" name="TextBox 7"/>
          <p:cNvSpPr txBox="1"/>
          <p:nvPr/>
        </p:nvSpPr>
        <p:spPr>
          <a:xfrm>
            <a:off x="304800" y="1066800"/>
            <a:ext cx="8395572" cy="4662815"/>
          </a:xfrm>
          <a:prstGeom prst="rect">
            <a:avLst/>
          </a:prstGeom>
          <a:noFill/>
        </p:spPr>
        <p:txBody>
          <a:bodyPr wrap="square" rtlCol="0">
            <a:spAutoFit/>
          </a:bodyPr>
          <a:lstStyle/>
          <a:p>
            <a:r>
              <a:rPr lang="en-US" sz="2200" b="1" u="sng" dirty="0" smtClean="0">
                <a:latin typeface="Times New Roman" pitchFamily="18" charset="0"/>
                <a:cs typeface="Times New Roman" pitchFamily="18" charset="0"/>
              </a:rPr>
              <a:t>Basic Idea: </a:t>
            </a:r>
            <a:r>
              <a:rPr lang="en-US" sz="2200" dirty="0" smtClean="0">
                <a:latin typeface="Times New Roman" pitchFamily="18" charset="0"/>
                <a:cs typeface="Times New Roman" pitchFamily="18" charset="0"/>
              </a:rPr>
              <a:t>CT should reveal no “info” about PT</a:t>
            </a:r>
            <a:endParaRPr lang="en-US" sz="2200" b="1" u="sng" dirty="0" smtClean="0">
              <a:latin typeface="Times New Roman" pitchFamily="18" charset="0"/>
              <a:cs typeface="Times New Roman" pitchFamily="18" charset="0"/>
            </a:endParaRPr>
          </a:p>
          <a:p>
            <a:endParaRPr lang="en-US" sz="2200" b="1" u="sng" dirty="0">
              <a:latin typeface="Times New Roman" pitchFamily="18" charset="0"/>
              <a:cs typeface="Times New Roman" pitchFamily="18" charset="0"/>
            </a:endParaRPr>
          </a:p>
          <a:p>
            <a:r>
              <a:rPr lang="en-US" sz="2200" b="1" u="sng" dirty="0" err="1" smtClean="0">
                <a:latin typeface="Times New Roman" pitchFamily="18" charset="0"/>
                <a:cs typeface="Times New Roman" pitchFamily="18" charset="0"/>
              </a:rPr>
              <a:t>Def</a:t>
            </a:r>
            <a:r>
              <a:rPr lang="en-US" sz="2200" dirty="0" smtClean="0">
                <a:latin typeface="Times New Roman" pitchFamily="18" charset="0"/>
                <a:cs typeface="Times New Roman" pitchFamily="18" charset="0"/>
              </a:rPr>
              <a:t>:   A cipher </a:t>
            </a:r>
            <a:r>
              <a:rPr lang="en-US" sz="2200" b="1" i="1" dirty="0" smtClean="0">
                <a:latin typeface="Times New Roman" pitchFamily="18" charset="0"/>
                <a:cs typeface="Times New Roman" pitchFamily="18" charset="0"/>
              </a:rPr>
              <a:t>(E,D)</a:t>
            </a:r>
            <a:r>
              <a:rPr lang="en-US" sz="2200" dirty="0" smtClean="0">
                <a:latin typeface="Times New Roman" pitchFamily="18" charset="0"/>
                <a:cs typeface="Times New Roman" pitchFamily="18" charset="0"/>
              </a:rPr>
              <a:t> over (K,M,C) has </a:t>
            </a:r>
            <a:r>
              <a:rPr lang="en-US" sz="2200" b="1" dirty="0" smtClean="0">
                <a:latin typeface="Times New Roman" pitchFamily="18" charset="0"/>
                <a:cs typeface="Times New Roman" pitchFamily="18" charset="0"/>
              </a:rPr>
              <a:t>perfect secrecy </a:t>
            </a:r>
            <a:r>
              <a:rPr lang="en-US" sz="2200" dirty="0" smtClean="0">
                <a:latin typeface="Times New Roman" pitchFamily="18" charset="0"/>
                <a:cs typeface="Times New Roman" pitchFamily="18" charset="0"/>
              </a:rPr>
              <a:t>if                 </a:t>
            </a:r>
          </a:p>
          <a:p>
            <a:pPr>
              <a:lnSpc>
                <a:spcPct val="150000"/>
              </a:lnSpc>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∀m</a:t>
            </a:r>
            <a:r>
              <a:rPr lang="en-US" sz="2200" baseline="-25000" dirty="0" smtClean="0">
                <a:latin typeface="Times New Roman" pitchFamily="18" charset="0"/>
                <a:cs typeface="Times New Roman" pitchFamily="18" charset="0"/>
              </a:rPr>
              <a:t>0</a:t>
            </a:r>
            <a:r>
              <a:rPr lang="en-US" sz="2200" dirty="0" smtClean="0">
                <a:latin typeface="Times New Roman" pitchFamily="18" charset="0"/>
                <a:cs typeface="Times New Roman" pitchFamily="18" charset="0"/>
              </a:rPr>
              <a:t>, m</a:t>
            </a:r>
            <a:r>
              <a:rPr lang="en-US" sz="2200" baseline="-25000" dirty="0" smtClean="0">
                <a:latin typeface="Times New Roman" pitchFamily="18" charset="0"/>
                <a:cs typeface="Times New Roman" pitchFamily="18" charset="0"/>
              </a:rPr>
              <a:t>1</a:t>
            </a:r>
            <a:r>
              <a:rPr lang="en-US" sz="2200" dirty="0" smtClean="0">
                <a:latin typeface="Times New Roman" pitchFamily="18" charset="0"/>
                <a:cs typeface="Times New Roman" pitchFamily="18" charset="0"/>
              </a:rPr>
              <a:t> ∈M    ( |m</a:t>
            </a:r>
            <a:r>
              <a:rPr lang="en-US" sz="2200" baseline="-25000" dirty="0" smtClean="0">
                <a:latin typeface="Times New Roman" pitchFamily="18" charset="0"/>
                <a:cs typeface="Times New Roman" pitchFamily="18" charset="0"/>
              </a:rPr>
              <a:t>0</a:t>
            </a:r>
            <a:r>
              <a:rPr lang="en-US" sz="2200" dirty="0" smtClean="0">
                <a:latin typeface="Times New Roman" pitchFamily="18" charset="0"/>
                <a:cs typeface="Times New Roman" pitchFamily="18" charset="0"/>
              </a:rPr>
              <a:t>| = |m</a:t>
            </a:r>
            <a:r>
              <a:rPr lang="en-US" sz="2200" baseline="-25000" dirty="0" smtClean="0">
                <a:latin typeface="Times New Roman" pitchFamily="18" charset="0"/>
                <a:cs typeface="Times New Roman" pitchFamily="18" charset="0"/>
              </a:rPr>
              <a:t>1</a:t>
            </a:r>
            <a:r>
              <a:rPr lang="en-US" sz="2200" dirty="0" smtClean="0">
                <a:latin typeface="Times New Roman" pitchFamily="18" charset="0"/>
                <a:cs typeface="Times New Roman" pitchFamily="18" charset="0"/>
              </a:rPr>
              <a:t>| )    and    ∀c∈C</a:t>
            </a:r>
          </a:p>
          <a:p>
            <a:pPr>
              <a:lnSpc>
                <a:spcPct val="150000"/>
              </a:lnSpc>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a:t>
            </a:r>
            <a:r>
              <a:rPr lang="en-US" sz="2200" b="1" i="1" dirty="0" smtClean="0">
                <a:latin typeface="Times New Roman" pitchFamily="18" charset="0"/>
                <a:cs typeface="Times New Roman" pitchFamily="18" charset="0"/>
              </a:rPr>
              <a:t>Pr[ E(k,m</a:t>
            </a:r>
            <a:r>
              <a:rPr lang="en-US" sz="2200" b="1" i="1" baseline="-25000" dirty="0" smtClean="0">
                <a:latin typeface="Times New Roman" pitchFamily="18" charset="0"/>
                <a:cs typeface="Times New Roman" pitchFamily="18" charset="0"/>
              </a:rPr>
              <a:t>0</a:t>
            </a:r>
            <a:r>
              <a:rPr lang="en-US" sz="2200" b="1" i="1" dirty="0" smtClean="0">
                <a:latin typeface="Times New Roman" pitchFamily="18" charset="0"/>
                <a:cs typeface="Times New Roman" pitchFamily="18" charset="0"/>
              </a:rPr>
              <a:t>)=c ]   =   Pr[ E(k,m</a:t>
            </a:r>
            <a:r>
              <a:rPr lang="en-US" sz="2200" b="1" i="1" baseline="-25000" dirty="0" smtClean="0">
                <a:latin typeface="Times New Roman" pitchFamily="18" charset="0"/>
                <a:cs typeface="Times New Roman" pitchFamily="18" charset="0"/>
              </a:rPr>
              <a:t>1</a:t>
            </a:r>
            <a:r>
              <a:rPr lang="en-US" sz="2200" b="1" i="1" dirty="0" smtClean="0">
                <a:latin typeface="Times New Roman" pitchFamily="18" charset="0"/>
                <a:cs typeface="Times New Roman" pitchFamily="18" charset="0"/>
              </a:rPr>
              <a:t>)=c ]       </a:t>
            </a:r>
            <a:r>
              <a:rPr lang="en-US" sz="2200" dirty="0" smtClean="0">
                <a:latin typeface="Times New Roman" pitchFamily="18" charset="0"/>
                <a:cs typeface="Times New Roman" pitchFamily="18" charset="0"/>
              </a:rPr>
              <a:t>where  k ⟵K</a:t>
            </a:r>
          </a:p>
          <a:p>
            <a:pPr>
              <a:lnSpc>
                <a:spcPct val="150000"/>
              </a:lnSpc>
              <a:buFont typeface="Arial" pitchFamily="34" charset="0"/>
              <a:buChar char="•"/>
            </a:pPr>
            <a:endParaRPr lang="en-US" sz="2200" dirty="0" smtClean="0">
              <a:latin typeface="Times New Roman" pitchFamily="18" charset="0"/>
              <a:cs typeface="Times New Roman" pitchFamily="18" charset="0"/>
            </a:endParaRPr>
          </a:p>
          <a:p>
            <a:pPr>
              <a:lnSpc>
                <a:spcPct val="150000"/>
              </a:lnSpc>
              <a:buFont typeface="Arial" pitchFamily="34" charset="0"/>
              <a:buChar char="•"/>
            </a:pPr>
            <a:endParaRPr lang="en-US" sz="2200" dirty="0" smtClean="0">
              <a:latin typeface="Times New Roman" pitchFamily="18" charset="0"/>
              <a:cs typeface="Times New Roman" pitchFamily="18" charset="0"/>
            </a:endParaRPr>
          </a:p>
          <a:p>
            <a:pPr>
              <a:lnSpc>
                <a:spcPct val="150000"/>
              </a:lnSpc>
              <a:buFont typeface="Arial" pitchFamily="34" charset="0"/>
              <a:buChar char="•"/>
            </a:pPr>
            <a:r>
              <a:rPr lang="en-US" sz="2200" dirty="0" smtClean="0">
                <a:latin typeface="Times New Roman" pitchFamily="18" charset="0"/>
                <a:cs typeface="Times New Roman" pitchFamily="18" charset="0"/>
              </a:rPr>
              <a:t> Given CT can’t tell if </a:t>
            </a:r>
            <a:r>
              <a:rPr lang="en-US" sz="2200" dirty="0" err="1" smtClean="0">
                <a:latin typeface="Times New Roman" pitchFamily="18" charset="0"/>
                <a:cs typeface="Times New Roman" pitchFamily="18" charset="0"/>
              </a:rPr>
              <a:t>msg</a:t>
            </a:r>
            <a:r>
              <a:rPr lang="en-US" sz="2200" dirty="0" smtClean="0">
                <a:latin typeface="Times New Roman" pitchFamily="18" charset="0"/>
                <a:cs typeface="Times New Roman" pitchFamily="18" charset="0"/>
              </a:rPr>
              <a:t> is m0 or m1 ( for all m0, m1)</a:t>
            </a:r>
          </a:p>
          <a:p>
            <a:pPr>
              <a:lnSpc>
                <a:spcPct val="150000"/>
              </a:lnSpc>
              <a:buFont typeface="Arial" pitchFamily="34" charset="0"/>
              <a:buChar char="•"/>
            </a:pPr>
            <a:r>
              <a:rPr lang="en-US" sz="2200" dirty="0" smtClean="0">
                <a:latin typeface="Times New Roman" pitchFamily="18" charset="0"/>
                <a:cs typeface="Times New Roman" pitchFamily="18" charset="0"/>
              </a:rPr>
              <a:t> Most powerful adversary learns nothing about PT from CT</a:t>
            </a:r>
          </a:p>
          <a:p>
            <a:pPr>
              <a:lnSpc>
                <a:spcPct val="150000"/>
              </a:lnSpc>
              <a:buFont typeface="Arial" pitchFamily="34" charset="0"/>
              <a:buChar char="•"/>
            </a:pPr>
            <a:r>
              <a:rPr lang="en-US" sz="2200" dirty="0" smtClean="0">
                <a:latin typeface="Times New Roman" pitchFamily="18" charset="0"/>
                <a:cs typeface="Times New Roman" pitchFamily="18" charset="0"/>
              </a:rPr>
              <a:t> no CT only attacks !!! (but other attacks possible)  </a:t>
            </a:r>
            <a:endParaRPr lang="en-US" sz="2200" dirty="0">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r>
              <a:rPr lang="en-US" smtClean="0"/>
              <a:t>FAST-NUCES</a:t>
            </a:r>
            <a:endParaRPr lang="en-US"/>
          </a:p>
        </p:txBody>
      </p:sp>
      <p:pic>
        <p:nvPicPr>
          <p:cNvPr id="9" name="Picture 8"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
        <p:nvSpPr>
          <p:cNvPr id="3" name="TextBox 2"/>
          <p:cNvSpPr txBox="1"/>
          <p:nvPr/>
        </p:nvSpPr>
        <p:spPr>
          <a:xfrm>
            <a:off x="7897550" y="2639199"/>
            <a:ext cx="322524" cy="369332"/>
          </a:xfrm>
          <a:prstGeom prst="rect">
            <a:avLst/>
          </a:prstGeom>
          <a:noFill/>
        </p:spPr>
        <p:txBody>
          <a:bodyPr wrap="none" rtlCol="0">
            <a:spAutoFit/>
          </a:bodyPr>
          <a:lstStyle/>
          <a:p>
            <a:r>
              <a:rPr lang="en-US" dirty="0" smtClean="0"/>
              <a:t>R</a:t>
            </a:r>
            <a:endParaRPr lang="en-US" dirty="0"/>
          </a:p>
        </p:txBody>
      </p:sp>
    </p:spTree>
    <p:extLst>
      <p:ext uri="{BB962C8B-B14F-4D97-AF65-F5344CB8AC3E}">
        <p14:creationId xmlns:p14="http://schemas.microsoft.com/office/powerpoint/2010/main" val="1375186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381000" y="1905000"/>
            <a:ext cx="8534400" cy="2554545"/>
          </a:xfrm>
          <a:prstGeom prst="rect">
            <a:avLst/>
          </a:prstGeom>
        </p:spPr>
        <p:txBody>
          <a:bodyPr wrap="square">
            <a:spAutoFit/>
          </a:bodyPr>
          <a:lstStyle/>
          <a:p>
            <a:r>
              <a:rPr lang="en-GB" sz="3200" dirty="0">
                <a:solidFill>
                  <a:srgbClr val="FF0000"/>
                </a:solidFill>
              </a:rPr>
              <a:t>Definition: A cipher (E,D) over (K,M,C) has perfect secrecy if ∀m0,m1∈ M, (|m0|) = (|m1|) and ∀c ∈ C, such that: </a:t>
            </a:r>
            <a:r>
              <a:rPr lang="en-GB" sz="3200" dirty="0" err="1">
                <a:solidFill>
                  <a:srgbClr val="FF0000"/>
                </a:solidFill>
              </a:rPr>
              <a:t>Pr</a:t>
            </a:r>
            <a:r>
              <a:rPr lang="en-GB" sz="3200" dirty="0">
                <a:solidFill>
                  <a:srgbClr val="FF0000"/>
                </a:solidFill>
              </a:rPr>
              <a:t>[E(k,m0)=c] = </a:t>
            </a:r>
            <a:r>
              <a:rPr lang="en-GB" sz="3200" dirty="0" err="1">
                <a:solidFill>
                  <a:srgbClr val="FF0000"/>
                </a:solidFill>
              </a:rPr>
              <a:t>Pr</a:t>
            </a:r>
            <a:r>
              <a:rPr lang="en-GB" sz="3200" dirty="0">
                <a:solidFill>
                  <a:srgbClr val="FF0000"/>
                </a:solidFill>
              </a:rPr>
              <a:t>[E(k,m1)=c] where k is a random variable that is uniformly sampled in the </a:t>
            </a:r>
            <a:r>
              <a:rPr lang="en-GB" sz="3200" dirty="0" err="1">
                <a:solidFill>
                  <a:srgbClr val="FF0000"/>
                </a:solidFill>
              </a:rPr>
              <a:t>keyspace</a:t>
            </a:r>
            <a:r>
              <a:rPr lang="en-GB" sz="3200" dirty="0">
                <a:solidFill>
                  <a:srgbClr val="FF0000"/>
                </a:solidFill>
              </a:rPr>
              <a:t> K</a:t>
            </a:r>
          </a:p>
        </p:txBody>
      </p:sp>
    </p:spTree>
    <p:extLst>
      <p:ext uri="{BB962C8B-B14F-4D97-AF65-F5344CB8AC3E}">
        <p14:creationId xmlns:p14="http://schemas.microsoft.com/office/powerpoint/2010/main" val="25014752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The bad news …</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noRot="1" noChangeAspect="1" noMove="1" noResize="1" noEditPoints="1" noAdjustHandles="1" noChangeArrowheads="1" noChangeShapeType="1" noTextEdit="1"/>
          </p:cNvSpPr>
          <p:nvPr>
            <p:ph idx="1"/>
          </p:nvPr>
        </p:nvSpPr>
        <p:spPr>
          <a:xfrm>
            <a:off x="228600" y="1600201"/>
            <a:ext cx="8229600" cy="4525963"/>
          </a:xfrm>
          <a:blipFill rotWithShape="1">
            <a:blip r:embed="rId2" cstate="print"/>
            <a:stretch>
              <a:fillRect l="-1556" t="-359"/>
            </a:stretch>
          </a:blipFill>
        </p:spPr>
        <p:txBody>
          <a:bodyPr/>
          <a:lstStyle/>
          <a:p>
            <a:pPr>
              <a:buNone/>
            </a:pPr>
            <a:r>
              <a:rPr lang="en-US" dirty="0">
                <a:noFill/>
              </a:rPr>
              <a:t> </a:t>
            </a:r>
          </a:p>
        </p:txBody>
      </p:sp>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
        <p:nvSpPr>
          <p:cNvPr id="7" name="TextBox 6"/>
          <p:cNvSpPr txBox="1"/>
          <p:nvPr/>
        </p:nvSpPr>
        <p:spPr>
          <a:xfrm>
            <a:off x="838200" y="3124200"/>
            <a:ext cx="6705600" cy="769441"/>
          </a:xfrm>
          <a:prstGeom prst="rect">
            <a:avLst/>
          </a:prstGeom>
          <a:noFill/>
        </p:spPr>
        <p:txBody>
          <a:bodyPr wrap="square" rtlCol="0">
            <a:spAutoFit/>
          </a:bodyPr>
          <a:lstStyle/>
          <a:p>
            <a:pPr>
              <a:buFont typeface="Arial" pitchFamily="34" charset="0"/>
              <a:buChar char="•"/>
            </a:pPr>
            <a:r>
              <a:rPr lang="en-US" sz="2200" dirty="0" smtClean="0">
                <a:latin typeface="Times New Roman" pitchFamily="18" charset="0"/>
                <a:cs typeface="Times New Roman" pitchFamily="18" charset="0"/>
              </a:rPr>
              <a:t> i.e. perfect secrecy </a:t>
            </a:r>
            <a:r>
              <a:rPr lang="en-US" sz="2200" dirty="0" smtClean="0">
                <a:latin typeface="Times New Roman" pitchFamily="18" charset="0"/>
                <a:cs typeface="Times New Roman" pitchFamily="18" charset="0"/>
                <a:sym typeface="Wingdings" pitchFamily="2" charset="2"/>
              </a:rPr>
              <a:t> key-</a:t>
            </a:r>
            <a:r>
              <a:rPr lang="en-US" sz="2200" dirty="0" err="1" smtClean="0">
                <a:latin typeface="Times New Roman" pitchFamily="18" charset="0"/>
                <a:cs typeface="Times New Roman" pitchFamily="18" charset="0"/>
                <a:sym typeface="Wingdings" pitchFamily="2" charset="2"/>
              </a:rPr>
              <a:t>len</a:t>
            </a:r>
            <a:r>
              <a:rPr lang="en-US" sz="2200" dirty="0" smtClean="0">
                <a:latin typeface="Times New Roman" pitchFamily="18" charset="0"/>
                <a:cs typeface="Times New Roman" pitchFamily="18" charset="0"/>
                <a:sym typeface="Wingdings" pitchFamily="2" charset="2"/>
              </a:rPr>
              <a:t> &gt;= </a:t>
            </a:r>
            <a:r>
              <a:rPr lang="en-US" sz="2200" dirty="0" err="1" smtClean="0">
                <a:latin typeface="Times New Roman" pitchFamily="18" charset="0"/>
                <a:cs typeface="Times New Roman" pitchFamily="18" charset="0"/>
                <a:sym typeface="Wingdings" pitchFamily="2" charset="2"/>
              </a:rPr>
              <a:t>msg-len</a:t>
            </a:r>
            <a:endParaRPr lang="en-US" sz="2200" dirty="0" smtClean="0">
              <a:latin typeface="Times New Roman" pitchFamily="18" charset="0"/>
              <a:cs typeface="Times New Roman" pitchFamily="18" charset="0"/>
              <a:sym typeface="Wingdings" pitchFamily="2" charset="2"/>
            </a:endParaRPr>
          </a:p>
          <a:p>
            <a:pPr>
              <a:buFont typeface="Arial" pitchFamily="34" charset="0"/>
              <a:buChar char="•"/>
            </a:pPr>
            <a:r>
              <a:rPr lang="en-US" sz="2200" dirty="0" smtClean="0">
                <a:latin typeface="Times New Roman" pitchFamily="18" charset="0"/>
                <a:cs typeface="Times New Roman" pitchFamily="18" charset="0"/>
                <a:sym typeface="Wingdings" pitchFamily="2" charset="2"/>
              </a:rPr>
              <a:t> Hard to use in practice !!!</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1632452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5562600" y="0"/>
            <a:ext cx="3457575" cy="5181600"/>
          </a:xfrm>
          <a:prstGeom prst="rect">
            <a:avLst/>
          </a:prstGeom>
          <a:noFill/>
          <a:ln w="9525">
            <a:noFill/>
            <a:miter lim="800000"/>
            <a:headEnd/>
            <a:tailEnd/>
          </a:ln>
        </p:spPr>
      </p:pic>
      <p:sp>
        <p:nvSpPr>
          <p:cNvPr id="2" name="Title 1"/>
          <p:cNvSpPr>
            <a:spLocks noGrp="1"/>
          </p:cNvSpPr>
          <p:nvPr>
            <p:ph type="title"/>
          </p:nvPr>
        </p:nvSpPr>
        <p:spPr>
          <a:xfrm>
            <a:off x="381000" y="381000"/>
            <a:ext cx="7772400" cy="563562"/>
          </a:xfrm>
        </p:spPr>
        <p:txBody>
          <a:bodyPr>
            <a:normAutofit fontScale="90000"/>
          </a:bodyPr>
          <a:lstStyle/>
          <a:p>
            <a:r>
              <a:rPr lang="en-US" dirty="0" smtClean="0">
                <a:solidFill>
                  <a:schemeClr val="tx1"/>
                </a:solidFill>
                <a:latin typeface="Times New Roman" pitchFamily="18" charset="0"/>
                <a:cs typeface="Times New Roman" pitchFamily="18" charset="0"/>
              </a:rPr>
              <a:t>One Time Pad in practice</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r>
              <a:rPr lang="en-US" b="1" dirty="0" smtClean="0">
                <a:latin typeface="Times New Roman" pitchFamily="18" charset="0"/>
                <a:cs typeface="Times New Roman" pitchFamily="18" charset="0"/>
              </a:rPr>
              <a:t>Intelligence and military services</a:t>
            </a:r>
          </a:p>
          <a:p>
            <a:pPr lvl="1"/>
            <a:r>
              <a:rPr lang="en-US" dirty="0" smtClean="0">
                <a:latin typeface="Times New Roman" pitchFamily="18" charset="0"/>
                <a:cs typeface="Times New Roman" pitchFamily="18" charset="0"/>
              </a:rPr>
              <a:t>Regular usage by KGB spies</a:t>
            </a:r>
          </a:p>
          <a:p>
            <a:pPr lvl="1"/>
            <a:r>
              <a:rPr lang="en-US" dirty="0" smtClean="0">
                <a:latin typeface="Times New Roman" pitchFamily="18" charset="0"/>
                <a:cs typeface="Times New Roman" pitchFamily="18" charset="0"/>
              </a:rPr>
              <a:t>Hotline between USA and USSR</a:t>
            </a:r>
          </a:p>
          <a:p>
            <a:r>
              <a:rPr lang="en-US" b="1" dirty="0" smtClean="0">
                <a:latin typeface="Times New Roman" pitchFamily="18" charset="0"/>
                <a:cs typeface="Times New Roman" pitchFamily="18" charset="0"/>
              </a:rPr>
              <a:t>Major problems</a:t>
            </a:r>
          </a:p>
          <a:p>
            <a:pPr lvl="1"/>
            <a:r>
              <a:rPr lang="en-US" dirty="0" smtClean="0">
                <a:latin typeface="Times New Roman" pitchFamily="18" charset="0"/>
                <a:cs typeface="Times New Roman" pitchFamily="18" charset="0"/>
              </a:rPr>
              <a:t>Key exchange difficult</a:t>
            </a:r>
          </a:p>
          <a:p>
            <a:pPr lvl="1"/>
            <a:r>
              <a:rPr lang="en-US" dirty="0" smtClean="0">
                <a:latin typeface="Times New Roman" pitchFamily="18" charset="0"/>
                <a:cs typeface="Times New Roman" pitchFamily="18" charset="0"/>
              </a:rPr>
              <a:t>True randomness required</a:t>
            </a:r>
          </a:p>
          <a:p>
            <a:r>
              <a:rPr lang="en-US" b="1" dirty="0" smtClean="0">
                <a:latin typeface="Times New Roman" pitchFamily="18" charset="0"/>
                <a:cs typeface="Times New Roman" pitchFamily="18" charset="0"/>
              </a:rPr>
              <a:t>Not very practical today</a:t>
            </a:r>
          </a:p>
          <a:p>
            <a:pPr lvl="1"/>
            <a:r>
              <a:rPr lang="en-US" dirty="0" smtClean="0">
                <a:latin typeface="Times New Roman" pitchFamily="18" charset="0"/>
                <a:cs typeface="Times New Roman" pitchFamily="18" charset="0"/>
              </a:rPr>
              <a:t>Inspiration for other methods,</a:t>
            </a:r>
          </a:p>
          <a:p>
            <a:pPr lvl="1"/>
            <a:r>
              <a:rPr lang="en-US" dirty="0" smtClean="0">
                <a:latin typeface="Times New Roman" pitchFamily="18" charset="0"/>
                <a:cs typeface="Times New Roman" pitchFamily="18" charset="0"/>
              </a:rPr>
              <a:t>e.g. stream ciphers</a:t>
            </a:r>
          </a:p>
          <a:p>
            <a:endParaRPr lang="en-US" dirty="0">
              <a:latin typeface="Times New Roman" pitchFamily="18" charset="0"/>
              <a:cs typeface="Times New Roman" pitchFamily="18" charset="0"/>
            </a:endParaRPr>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304800"/>
            <a:ext cx="8686800" cy="1938992"/>
          </a:xfrm>
          <a:prstGeom prst="rect">
            <a:avLst/>
          </a:prstGeom>
        </p:spPr>
        <p:txBody>
          <a:bodyPr wrap="square">
            <a:spAutoFit/>
          </a:bodyPr>
          <a:lstStyle/>
          <a:p>
            <a:r>
              <a:rPr lang="en-GB" sz="2000" dirty="0" smtClean="0">
                <a:latin typeface="Times" panose="02020603050405020304" pitchFamily="18" charset="0"/>
                <a:cs typeface="Times" panose="02020603050405020304" pitchFamily="18" charset="0"/>
              </a:rPr>
              <a:t>Unfortunately. We also said </a:t>
            </a:r>
            <a:r>
              <a:rPr lang="en-GB" sz="2000" dirty="0" smtClean="0">
                <a:latin typeface="Times" panose="02020603050405020304" pitchFamily="18" charset="0"/>
                <a:cs typeface="Times" panose="02020603050405020304" pitchFamily="18" charset="0"/>
              </a:rPr>
              <a:t> that </a:t>
            </a:r>
            <a:r>
              <a:rPr lang="en-GB" sz="2000" dirty="0" smtClean="0">
                <a:latin typeface="Times" panose="02020603050405020304" pitchFamily="18" charset="0"/>
                <a:cs typeface="Times" panose="02020603050405020304" pitchFamily="18" charset="0"/>
              </a:rPr>
              <a:t>Shannon proved this </a:t>
            </a:r>
            <a:r>
              <a:rPr lang="en-GB" sz="2000" dirty="0" err="1" smtClean="0">
                <a:latin typeface="Times" panose="02020603050405020304" pitchFamily="18" charset="0"/>
                <a:cs typeface="Times" panose="02020603050405020304" pitchFamily="18" charset="0"/>
              </a:rPr>
              <a:t>lema</a:t>
            </a:r>
            <a:r>
              <a:rPr lang="en-GB" sz="2000" dirty="0" smtClean="0">
                <a:latin typeface="Times" panose="02020603050405020304" pitchFamily="18" charset="0"/>
                <a:cs typeface="Times" panose="02020603050405020304" pitchFamily="18" charset="0"/>
              </a:rPr>
              <a:t>, </a:t>
            </a:r>
            <a:r>
              <a:rPr lang="en-GB" sz="2000" b="1" dirty="0" smtClean="0">
                <a:solidFill>
                  <a:srgbClr val="FF0000"/>
                </a:solidFill>
                <a:latin typeface="Times" panose="02020603050405020304" pitchFamily="18" charset="0"/>
                <a:cs typeface="Times" panose="02020603050405020304" pitchFamily="18" charset="0"/>
              </a:rPr>
              <a:t>we called it the bad news </a:t>
            </a:r>
            <a:r>
              <a:rPr lang="en-GB" sz="2000" b="1" dirty="0" err="1" smtClean="0">
                <a:solidFill>
                  <a:srgbClr val="FF0000"/>
                </a:solidFill>
                <a:latin typeface="Times" panose="02020603050405020304" pitchFamily="18" charset="0"/>
                <a:cs typeface="Times" panose="02020603050405020304" pitchFamily="18" charset="0"/>
              </a:rPr>
              <a:t>lema</a:t>
            </a:r>
            <a:r>
              <a:rPr lang="en-GB" sz="2000" dirty="0" smtClean="0">
                <a:latin typeface="Times" panose="02020603050405020304" pitchFamily="18" charset="0"/>
                <a:cs typeface="Times" panose="02020603050405020304" pitchFamily="18" charset="0"/>
              </a:rPr>
              <a:t>, that basically says </a:t>
            </a:r>
            <a:r>
              <a:rPr lang="en-GB" sz="2000" dirty="0" smtClean="0">
                <a:latin typeface="Times" panose="02020603050405020304" pitchFamily="18" charset="0"/>
                <a:cs typeface="Times" panose="02020603050405020304" pitchFamily="18" charset="0"/>
              </a:rPr>
              <a:t>that </a:t>
            </a:r>
            <a:r>
              <a:rPr lang="en-GB" sz="2000" dirty="0" smtClean="0">
                <a:solidFill>
                  <a:srgbClr val="FF0000"/>
                </a:solidFill>
                <a:latin typeface="Times" panose="02020603050405020304" pitchFamily="18" charset="0"/>
                <a:cs typeface="Times" panose="02020603050405020304" pitchFamily="18" charset="0"/>
              </a:rPr>
              <a:t>any </a:t>
            </a:r>
            <a:r>
              <a:rPr lang="en-GB" sz="2000" dirty="0" smtClean="0">
                <a:solidFill>
                  <a:srgbClr val="FF0000"/>
                </a:solidFill>
                <a:latin typeface="Times" panose="02020603050405020304" pitchFamily="18" charset="0"/>
                <a:cs typeface="Times" panose="02020603050405020304" pitchFamily="18" charset="0"/>
              </a:rPr>
              <a:t>cipher </a:t>
            </a:r>
            <a:r>
              <a:rPr lang="en-GB" sz="2000" dirty="0" smtClean="0">
                <a:solidFill>
                  <a:srgbClr val="FF0000"/>
                </a:solidFill>
                <a:latin typeface="Times" panose="02020603050405020304" pitchFamily="18" charset="0"/>
                <a:cs typeface="Times" panose="02020603050405020304" pitchFamily="18" charset="0"/>
              </a:rPr>
              <a:t>that has perfect secrecy must have really long keys</a:t>
            </a:r>
            <a:r>
              <a:rPr lang="en-GB" sz="2000" dirty="0" smtClean="0">
                <a:latin typeface="Times" panose="02020603050405020304" pitchFamily="18" charset="0"/>
                <a:cs typeface="Times" panose="02020603050405020304" pitchFamily="18" charset="0"/>
              </a:rPr>
              <a:t>. </a:t>
            </a:r>
            <a:endParaRPr lang="en-GB" sz="2000" dirty="0" smtClean="0">
              <a:latin typeface="Times" panose="02020603050405020304" pitchFamily="18" charset="0"/>
              <a:cs typeface="Times" panose="02020603050405020304" pitchFamily="18" charset="0"/>
            </a:endParaRPr>
          </a:p>
          <a:p>
            <a:endParaRPr lang="en-GB" sz="2000" dirty="0">
              <a:latin typeface="Times" panose="02020603050405020304" pitchFamily="18" charset="0"/>
              <a:cs typeface="Times" panose="02020603050405020304" pitchFamily="18" charset="0"/>
            </a:endParaRPr>
          </a:p>
          <a:p>
            <a:r>
              <a:rPr lang="en-GB" sz="2000" dirty="0" smtClean="0">
                <a:latin typeface="Times" panose="02020603050405020304" pitchFamily="18" charset="0"/>
                <a:cs typeface="Times" panose="02020603050405020304" pitchFamily="18" charset="0"/>
              </a:rPr>
              <a:t>In </a:t>
            </a:r>
            <a:r>
              <a:rPr lang="en-GB" sz="2000" dirty="0" smtClean="0">
                <a:latin typeface="Times" panose="02020603050405020304" pitchFamily="18" charset="0"/>
                <a:cs typeface="Times" panose="02020603050405020304" pitchFamily="18" charset="0"/>
              </a:rPr>
              <a:t>other </a:t>
            </a:r>
            <a:r>
              <a:rPr lang="en-GB" sz="2000" dirty="0" smtClean="0">
                <a:latin typeface="Times" panose="02020603050405020304" pitchFamily="18" charset="0"/>
                <a:cs typeface="Times" panose="02020603050405020304" pitchFamily="18" charset="0"/>
              </a:rPr>
              <a:t>words</a:t>
            </a:r>
            <a:r>
              <a:rPr lang="en-GB" sz="2000" dirty="0" smtClean="0">
                <a:latin typeface="Times" panose="02020603050405020304" pitchFamily="18" charset="0"/>
                <a:cs typeface="Times" panose="02020603050405020304" pitchFamily="18" charset="0"/>
              </a:rPr>
              <a:t>, </a:t>
            </a:r>
            <a:r>
              <a:rPr lang="en-GB" sz="2000" dirty="0" smtClean="0">
                <a:solidFill>
                  <a:srgbClr val="00B050"/>
                </a:solidFill>
                <a:latin typeface="Times" panose="02020603050405020304" pitchFamily="18" charset="0"/>
                <a:cs typeface="Times" panose="02020603050405020304" pitchFamily="18" charset="0"/>
              </a:rPr>
              <a:t>the key length must be at least as long as the length of the </a:t>
            </a:r>
            <a:r>
              <a:rPr lang="en-GB" sz="2000" dirty="0" smtClean="0">
                <a:solidFill>
                  <a:srgbClr val="00B050"/>
                </a:solidFill>
                <a:latin typeface="Times" panose="02020603050405020304" pitchFamily="18" charset="0"/>
                <a:cs typeface="Times" panose="02020603050405020304" pitchFamily="18" charset="0"/>
              </a:rPr>
              <a:t>message, which</a:t>
            </a:r>
            <a:r>
              <a:rPr lang="en-GB" sz="2000" dirty="0" smtClean="0">
                <a:solidFill>
                  <a:srgbClr val="00B050"/>
                </a:solidFill>
                <a:latin typeface="Times" panose="02020603050405020304" pitchFamily="18" charset="0"/>
                <a:cs typeface="Times" panose="02020603050405020304" pitchFamily="18" charset="0"/>
              </a:rPr>
              <a:t> </a:t>
            </a:r>
            <a:r>
              <a:rPr lang="en-GB" sz="2000" dirty="0" smtClean="0">
                <a:solidFill>
                  <a:srgbClr val="00B050"/>
                </a:solidFill>
                <a:latin typeface="Times" panose="02020603050405020304" pitchFamily="18" charset="0"/>
                <a:cs typeface="Times" panose="02020603050405020304" pitchFamily="18" charset="0"/>
              </a:rPr>
              <a:t>means </a:t>
            </a:r>
            <a:r>
              <a:rPr lang="en-GB" sz="2000" dirty="0" smtClean="0">
                <a:solidFill>
                  <a:srgbClr val="00B050"/>
                </a:solidFill>
                <a:latin typeface="Times" panose="02020603050405020304" pitchFamily="18" charset="0"/>
                <a:cs typeface="Times" panose="02020603050405020304" pitchFamily="18" charset="0"/>
              </a:rPr>
              <a:t>that the </a:t>
            </a:r>
            <a:r>
              <a:rPr lang="en-GB" sz="2000" dirty="0" smtClean="0">
                <a:solidFill>
                  <a:srgbClr val="00B050"/>
                </a:solidFill>
                <a:latin typeface="Times" panose="02020603050405020304" pitchFamily="18" charset="0"/>
                <a:cs typeface="Times" panose="02020603050405020304" pitchFamily="18" charset="0"/>
              </a:rPr>
              <a:t>cipher </a:t>
            </a:r>
            <a:r>
              <a:rPr lang="en-GB" sz="2000" dirty="0" smtClean="0">
                <a:solidFill>
                  <a:srgbClr val="00B050"/>
                </a:solidFill>
                <a:latin typeface="Times" panose="02020603050405020304" pitchFamily="18" charset="0"/>
                <a:cs typeface="Times" panose="02020603050405020304" pitchFamily="18" charset="0"/>
              </a:rPr>
              <a:t>is not particularly useful</a:t>
            </a:r>
            <a:r>
              <a:rPr lang="en-GB" sz="2000" dirty="0" smtClean="0">
                <a:latin typeface="Times" panose="02020603050405020304" pitchFamily="18" charset="0"/>
                <a:cs typeface="Times" panose="02020603050405020304" pitchFamily="18" charset="0"/>
              </a:rPr>
              <a:t>.</a:t>
            </a:r>
            <a:endParaRPr lang="en-GB" sz="2000" b="0" i="0" dirty="0">
              <a:effectLst/>
              <a:latin typeface="Times" panose="02020603050405020304" pitchFamily="18" charset="0"/>
              <a:cs typeface="Times" panose="02020603050405020304" pitchFamily="18" charset="0"/>
            </a:endParaRPr>
          </a:p>
        </p:txBody>
      </p:sp>
      <p:sp>
        <p:nvSpPr>
          <p:cNvPr id="4" name="Rectangle 3"/>
          <p:cNvSpPr/>
          <p:nvPr/>
        </p:nvSpPr>
        <p:spPr>
          <a:xfrm>
            <a:off x="76200" y="2514600"/>
            <a:ext cx="8915400" cy="2246769"/>
          </a:xfrm>
          <a:prstGeom prst="rect">
            <a:avLst/>
          </a:prstGeom>
        </p:spPr>
        <p:txBody>
          <a:bodyPr wrap="square">
            <a:spAutoFit/>
          </a:bodyPr>
          <a:lstStyle/>
          <a:p>
            <a:r>
              <a:rPr lang="en-GB" sz="2000" dirty="0">
                <a:latin typeface="Times" panose="02020603050405020304" pitchFamily="18" charset="0"/>
                <a:cs typeface="Times" panose="02020603050405020304" pitchFamily="18" charset="0"/>
              </a:rPr>
              <a:t>Because if two parties have a way to agree on really long keys that are as long as the message, they, in some sense, might as well use that mechanism to already transmit the message itself. </a:t>
            </a:r>
            <a:endParaRPr lang="en-GB" sz="2000" dirty="0" smtClean="0">
              <a:latin typeface="Times" panose="02020603050405020304" pitchFamily="18" charset="0"/>
              <a:cs typeface="Times" panose="02020603050405020304" pitchFamily="18" charset="0"/>
            </a:endParaRPr>
          </a:p>
          <a:p>
            <a:endParaRPr lang="en-GB" sz="2000" dirty="0">
              <a:latin typeface="Times" panose="02020603050405020304" pitchFamily="18" charset="0"/>
              <a:cs typeface="Times" panose="02020603050405020304" pitchFamily="18" charset="0"/>
            </a:endParaRPr>
          </a:p>
          <a:p>
            <a:r>
              <a:rPr lang="en-GB" sz="2000" dirty="0" smtClean="0">
                <a:latin typeface="Times" panose="02020603050405020304" pitchFamily="18" charset="0"/>
                <a:cs typeface="Times" panose="02020603050405020304" pitchFamily="18" charset="0"/>
              </a:rPr>
              <a:t>So </a:t>
            </a:r>
            <a:r>
              <a:rPr lang="en-GB" sz="2000" dirty="0">
                <a:latin typeface="Times" panose="02020603050405020304" pitchFamily="18" charset="0"/>
                <a:cs typeface="Times" panose="02020603050405020304" pitchFamily="18" charset="0"/>
              </a:rPr>
              <a:t>in </a:t>
            </a:r>
            <a:r>
              <a:rPr lang="en-GB" sz="2000" dirty="0" smtClean="0">
                <a:latin typeface="Times" panose="02020603050405020304" pitchFamily="18" charset="0"/>
                <a:cs typeface="Times" panose="02020603050405020304" pitchFamily="18" charset="0"/>
              </a:rPr>
              <a:t>upcoming slides we're </a:t>
            </a:r>
            <a:r>
              <a:rPr lang="en-GB" sz="2000" dirty="0">
                <a:latin typeface="Times" panose="02020603050405020304" pitchFamily="18" charset="0"/>
                <a:cs typeface="Times" panose="02020603050405020304" pitchFamily="18" charset="0"/>
              </a:rPr>
              <a:t>going to take the idea of the one time pad and try to make it into a practical encryption scheme. So this is called what's called a stream </a:t>
            </a:r>
            <a:r>
              <a:rPr lang="en-GB" sz="2000" dirty="0" smtClean="0">
                <a:latin typeface="Times" panose="02020603050405020304" pitchFamily="18" charset="0"/>
                <a:cs typeface="Times" panose="02020603050405020304" pitchFamily="18" charset="0"/>
              </a:rPr>
              <a:t>cipher</a:t>
            </a:r>
            <a:r>
              <a:rPr lang="en-GB" sz="2000" dirty="0">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1261267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8153400" cy="1143000"/>
          </a:xfrm>
        </p:spPr>
        <p:txBody>
          <a:bodyPr>
            <a:normAutofit fontScale="90000"/>
          </a:bodyPr>
          <a:lstStyle/>
          <a:p>
            <a:pPr algn="r"/>
            <a:r>
              <a:rPr lang="en-US" u="sng" dirty="0" smtClean="0">
                <a:solidFill>
                  <a:schemeClr val="accent1"/>
                </a:solidFill>
                <a:latin typeface="Times New Roman" pitchFamily="18" charset="0"/>
                <a:cs typeface="Times New Roman" pitchFamily="18" charset="0"/>
              </a:rPr>
              <a:t>Stream Cipher: Pseudorandom Generators</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62890"/>
            <a:ext cx="8686800" cy="4801314"/>
          </a:xfrm>
          <a:prstGeom prst="rect">
            <a:avLst/>
          </a:prstGeom>
        </p:spPr>
        <p:txBody>
          <a:bodyPr wrap="square">
            <a:spAutoFit/>
          </a:bodyPr>
          <a:lstStyle/>
          <a:p>
            <a:r>
              <a:rPr lang="en-GB" dirty="0">
                <a:latin typeface="OpenSans"/>
              </a:rPr>
              <a:t>So the idea in this </a:t>
            </a:r>
            <a:r>
              <a:rPr lang="en-GB" dirty="0" smtClean="0">
                <a:latin typeface="OpenSans"/>
              </a:rPr>
              <a:t>stream </a:t>
            </a:r>
            <a:r>
              <a:rPr lang="en-GB" dirty="0" smtClean="0">
                <a:latin typeface="OpenSans"/>
              </a:rPr>
              <a:t>cipher </a:t>
            </a:r>
            <a:r>
              <a:rPr lang="en-GB" dirty="0">
                <a:latin typeface="OpenSans"/>
              </a:rPr>
              <a:t>is rather than using a totally random key, </a:t>
            </a:r>
          </a:p>
          <a:p>
            <a:r>
              <a:rPr lang="en-GB" dirty="0">
                <a:latin typeface="OpenSans"/>
              </a:rPr>
              <a:t>we're actually going to use a pseudo-random </a:t>
            </a:r>
            <a:r>
              <a:rPr lang="en-GB" dirty="0" smtClean="0">
                <a:latin typeface="OpenSans"/>
              </a:rPr>
              <a:t>key.</a:t>
            </a:r>
          </a:p>
          <a:p>
            <a:endParaRPr lang="en-GB" dirty="0">
              <a:latin typeface="OpenSans"/>
            </a:endParaRPr>
          </a:p>
          <a:p>
            <a:r>
              <a:rPr lang="en-GB" dirty="0" smtClean="0">
                <a:latin typeface="OpenSans"/>
              </a:rPr>
              <a:t>So </a:t>
            </a:r>
            <a:r>
              <a:rPr lang="en-GB" dirty="0">
                <a:latin typeface="OpenSans"/>
              </a:rPr>
              <a:t>a PRG, </a:t>
            </a:r>
            <a:r>
              <a:rPr lang="en-GB" dirty="0" smtClean="0">
                <a:latin typeface="OpenSans"/>
              </a:rPr>
              <a:t> really</a:t>
            </a:r>
            <a:r>
              <a:rPr lang="en-GB" dirty="0">
                <a:latin typeface="OpenSans"/>
              </a:rPr>
              <a:t>, all it is, is just a function, I'll call it </a:t>
            </a:r>
            <a:r>
              <a:rPr lang="en-GB" dirty="0" smtClean="0">
                <a:latin typeface="OpenSans"/>
              </a:rPr>
              <a:t>G </a:t>
            </a:r>
            <a:r>
              <a:rPr lang="en-GB" dirty="0">
                <a:latin typeface="OpenSans"/>
              </a:rPr>
              <a:t>for generator, that takes a </a:t>
            </a:r>
          </a:p>
          <a:p>
            <a:r>
              <a:rPr lang="en-GB" dirty="0">
                <a:latin typeface="OpenSans"/>
              </a:rPr>
              <a:t>seed, so I'm going to use zero one to </a:t>
            </a:r>
            <a:r>
              <a:rPr lang="en-GB" dirty="0" smtClean="0">
                <a:latin typeface="OpenSans"/>
              </a:rPr>
              <a:t>the </a:t>
            </a:r>
            <a:r>
              <a:rPr lang="en-US" b="1" dirty="0">
                <a:solidFill>
                  <a:schemeClr val="accent1"/>
                </a:solidFill>
                <a:latin typeface="Times New Roman" pitchFamily="18" charset="0"/>
                <a:cs typeface="Times New Roman" pitchFamily="18" charset="0"/>
              </a:rPr>
              <a:t>G: {0,1}</a:t>
            </a:r>
            <a:r>
              <a:rPr lang="en-US" b="1" baseline="50000" dirty="0">
                <a:solidFill>
                  <a:schemeClr val="accent1"/>
                </a:solidFill>
                <a:latin typeface="Times New Roman" pitchFamily="18" charset="0"/>
                <a:cs typeface="Times New Roman" pitchFamily="18" charset="0"/>
              </a:rPr>
              <a:t>s</a:t>
            </a:r>
            <a:r>
              <a:rPr lang="en-GB" dirty="0" smtClean="0">
                <a:latin typeface="OpenSans"/>
              </a:rPr>
              <a:t> </a:t>
            </a:r>
            <a:r>
              <a:rPr lang="en-GB" dirty="0">
                <a:latin typeface="OpenSans"/>
              </a:rPr>
              <a:t>s to denote all strings of length s, so </a:t>
            </a:r>
            <a:r>
              <a:rPr lang="en-GB" dirty="0" smtClean="0">
                <a:latin typeface="OpenSans"/>
              </a:rPr>
              <a:t>this </a:t>
            </a:r>
            <a:r>
              <a:rPr lang="en-GB" dirty="0">
                <a:latin typeface="OpenSans"/>
              </a:rPr>
              <a:t>we'll call the seed space.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he takes an s bit seed and maps it to a much </a:t>
            </a:r>
            <a:r>
              <a:rPr lang="en-GB" dirty="0" smtClean="0">
                <a:latin typeface="OpenSans"/>
              </a:rPr>
              <a:t>larger </a:t>
            </a:r>
            <a:r>
              <a:rPr lang="en-GB" dirty="0">
                <a:latin typeface="OpenSans"/>
              </a:rPr>
              <a:t>string which will denote by </a:t>
            </a:r>
            <a:r>
              <a:rPr lang="en-US" b="1" dirty="0">
                <a:solidFill>
                  <a:schemeClr val="accent1"/>
                </a:solidFill>
                <a:latin typeface="Times New Roman" pitchFamily="18" charset="0"/>
                <a:cs typeface="Times New Roman" pitchFamily="18" charset="0"/>
              </a:rPr>
              <a:t>G: {0,1}</a:t>
            </a:r>
            <a:r>
              <a:rPr lang="en-US" b="1" baseline="50000" dirty="0">
                <a:solidFill>
                  <a:schemeClr val="accent1"/>
                </a:solidFill>
                <a:latin typeface="Times New Roman" pitchFamily="18" charset="0"/>
                <a:cs typeface="Times New Roman" pitchFamily="18" charset="0"/>
              </a:rPr>
              <a:t>s</a:t>
            </a:r>
            <a:r>
              <a:rPr lang="en-US" b="1" dirty="0">
                <a:solidFill>
                  <a:schemeClr val="accent1"/>
                </a:solidFill>
                <a:latin typeface="Times New Roman" pitchFamily="18" charset="0"/>
                <a:cs typeface="Times New Roman" pitchFamily="18" charset="0"/>
              </a:rPr>
              <a:t> ⟶ {0,1}</a:t>
            </a:r>
            <a:r>
              <a:rPr lang="en-US" b="1" baseline="50000" dirty="0">
                <a:solidFill>
                  <a:schemeClr val="accent1"/>
                </a:solidFill>
                <a:latin typeface="Times New Roman" pitchFamily="18" charset="0"/>
                <a:cs typeface="Times New Roman" pitchFamily="18" charset="0"/>
              </a:rPr>
              <a:t>n </a:t>
            </a:r>
            <a:r>
              <a:rPr lang="en-US" b="1" dirty="0" smtClean="0">
                <a:solidFill>
                  <a:schemeClr val="accent1"/>
                </a:solidFill>
                <a:latin typeface="Times New Roman" pitchFamily="18" charset="0"/>
                <a:cs typeface="Times New Roman" pitchFamily="18" charset="0"/>
              </a:rPr>
              <a:t> </a:t>
            </a:r>
            <a:r>
              <a:rPr lang="en-GB" dirty="0" smtClean="0">
                <a:latin typeface="OpenSans"/>
              </a:rPr>
              <a:t>zero </a:t>
            </a:r>
            <a:r>
              <a:rPr lang="en-GB" dirty="0">
                <a:latin typeface="OpenSans"/>
              </a:rPr>
              <a:t>one to the n.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 property is that n </a:t>
            </a:r>
            <a:r>
              <a:rPr lang="en-GB" dirty="0" smtClean="0">
                <a:latin typeface="OpenSans"/>
              </a:rPr>
              <a:t>must </a:t>
            </a:r>
            <a:r>
              <a:rPr lang="en-GB" dirty="0">
                <a:latin typeface="OpenSans"/>
              </a:rPr>
              <a:t>be much larger than s. So in other words, we take a seed that might be only </a:t>
            </a:r>
            <a:r>
              <a:rPr lang="en-GB" dirty="0" smtClean="0">
                <a:latin typeface="OpenSans"/>
              </a:rPr>
              <a:t>128 </a:t>
            </a:r>
            <a:r>
              <a:rPr lang="en-GB" dirty="0">
                <a:latin typeface="OpenSans"/>
              </a:rPr>
              <a:t>bits and we expand it into a much, much larger output string that could be </a:t>
            </a:r>
            <a:r>
              <a:rPr lang="en-GB" dirty="0" smtClean="0">
                <a:latin typeface="OpenSans"/>
              </a:rPr>
              <a:t> gigabytes </a:t>
            </a:r>
            <a:r>
              <a:rPr lang="en-GB" dirty="0">
                <a:latin typeface="OpenSans"/>
              </a:rPr>
              <a:t>long. </a:t>
            </a:r>
            <a:endParaRPr lang="en-GB" dirty="0" smtClean="0">
              <a:latin typeface="OpenSans"/>
            </a:endParaRPr>
          </a:p>
          <a:p>
            <a:endParaRPr lang="en-GB" dirty="0">
              <a:latin typeface="OpenSans"/>
            </a:endParaRPr>
          </a:p>
          <a:p>
            <a:r>
              <a:rPr lang="en-GB" dirty="0" smtClean="0">
                <a:latin typeface="OpenSans"/>
              </a:rPr>
              <a:t>That's </a:t>
            </a:r>
            <a:r>
              <a:rPr lang="en-GB" dirty="0">
                <a:latin typeface="OpenSans"/>
              </a:rPr>
              <a:t>what this pseudo-random generator does. </a:t>
            </a:r>
            <a:r>
              <a:rPr lang="en-US" dirty="0">
                <a:latin typeface="Times New Roman" pitchFamily="18" charset="0"/>
                <a:cs typeface="Times New Roman" pitchFamily="18" charset="0"/>
              </a:rPr>
              <a:t>PRG is a Function </a:t>
            </a:r>
            <a:r>
              <a:rPr lang="en-US" b="1" dirty="0">
                <a:solidFill>
                  <a:schemeClr val="accent1"/>
                </a:solidFill>
                <a:latin typeface="Times New Roman" pitchFamily="18" charset="0"/>
                <a:cs typeface="Times New Roman" pitchFamily="18" charset="0"/>
              </a:rPr>
              <a:t>G: {0,1}</a:t>
            </a:r>
            <a:r>
              <a:rPr lang="en-US" b="1" baseline="50000" dirty="0">
                <a:solidFill>
                  <a:schemeClr val="accent1"/>
                </a:solidFill>
                <a:latin typeface="Times New Roman" pitchFamily="18" charset="0"/>
                <a:cs typeface="Times New Roman" pitchFamily="18" charset="0"/>
              </a:rPr>
              <a:t>s</a:t>
            </a:r>
            <a:r>
              <a:rPr lang="en-US" b="1" dirty="0">
                <a:solidFill>
                  <a:schemeClr val="accent1"/>
                </a:solidFill>
                <a:latin typeface="Times New Roman" pitchFamily="18" charset="0"/>
                <a:cs typeface="Times New Roman" pitchFamily="18" charset="0"/>
              </a:rPr>
              <a:t> ⟶ {0,1}</a:t>
            </a:r>
            <a:r>
              <a:rPr lang="en-US" b="1" baseline="50000" dirty="0">
                <a:solidFill>
                  <a:schemeClr val="accent1"/>
                </a:solidFill>
                <a:latin typeface="Times New Roman" pitchFamily="18" charset="0"/>
                <a:cs typeface="Times New Roman" pitchFamily="18" charset="0"/>
              </a:rPr>
              <a:t>n </a:t>
            </a:r>
            <a:endParaRPr lang="en-US" b="1" dirty="0">
              <a:solidFill>
                <a:schemeClr val="accent1"/>
              </a:solidFill>
              <a:latin typeface="Times New Roman" pitchFamily="18" charset="0"/>
              <a:cs typeface="Times New Roman" pitchFamily="18" charset="0"/>
            </a:endParaRPr>
          </a:p>
          <a:p>
            <a:r>
              <a:rPr lang="en-US" dirty="0">
                <a:latin typeface="Times New Roman" pitchFamily="18" charset="0"/>
                <a:cs typeface="Times New Roman" pitchFamily="18" charset="0"/>
              </a:rPr>
              <a:t>		s.t 	</a:t>
            </a:r>
            <a:r>
              <a:rPr lang="en-US" b="1" dirty="0">
                <a:solidFill>
                  <a:schemeClr val="accent1"/>
                </a:solidFill>
                <a:latin typeface="Times New Roman" pitchFamily="18" charset="0"/>
                <a:cs typeface="Times New Roman" pitchFamily="18" charset="0"/>
              </a:rPr>
              <a:t>n &gt;&gt; s</a:t>
            </a:r>
          </a:p>
          <a:p>
            <a:endParaRPr lang="en-GB" dirty="0" smtClean="0">
              <a:latin typeface="OpenSans"/>
            </a:endParaRPr>
          </a:p>
        </p:txBody>
      </p:sp>
    </p:spTree>
    <p:extLst>
      <p:ext uri="{BB962C8B-B14F-4D97-AF65-F5344CB8AC3E}">
        <p14:creationId xmlns:p14="http://schemas.microsoft.com/office/powerpoint/2010/main" val="64238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609600"/>
            <a:ext cx="8915400" cy="4893647"/>
          </a:xfrm>
          <a:prstGeom prst="rect">
            <a:avLst/>
          </a:prstGeom>
        </p:spPr>
        <p:txBody>
          <a:bodyPr wrap="square">
            <a:spAutoFit/>
          </a:bodyPr>
          <a:lstStyle/>
          <a:p>
            <a:r>
              <a:rPr lang="en-GB" sz="2400" dirty="0">
                <a:latin typeface="OpenSans"/>
              </a:rPr>
              <a:t>And </a:t>
            </a:r>
            <a:r>
              <a:rPr lang="en-GB" sz="2400" dirty="0" smtClean="0">
                <a:latin typeface="OpenSans"/>
              </a:rPr>
              <a:t>of</a:t>
            </a:r>
            <a:r>
              <a:rPr lang="en-GB" sz="2400" dirty="0">
                <a:latin typeface="OpenSans"/>
              </a:rPr>
              <a:t> </a:t>
            </a:r>
            <a:r>
              <a:rPr lang="en-GB" sz="2400" dirty="0" smtClean="0">
                <a:latin typeface="OpenSans"/>
              </a:rPr>
              <a:t>course</a:t>
            </a:r>
            <a:r>
              <a:rPr lang="en-GB" sz="2400" dirty="0">
                <a:latin typeface="OpenSans"/>
              </a:rPr>
              <a:t>, the goal is that first of </a:t>
            </a:r>
            <a:r>
              <a:rPr lang="en-GB" sz="2400" dirty="0" smtClean="0">
                <a:latin typeface="OpenSans"/>
              </a:rPr>
              <a:t>all, the </a:t>
            </a:r>
            <a:r>
              <a:rPr lang="en-GB" sz="2400" dirty="0">
                <a:latin typeface="OpenSans"/>
              </a:rPr>
              <a:t>generator is efficiently computable, </a:t>
            </a:r>
            <a:r>
              <a:rPr lang="en-GB" sz="2400" dirty="0" smtClean="0">
                <a:latin typeface="OpenSans"/>
              </a:rPr>
              <a:t>so</a:t>
            </a:r>
            <a:r>
              <a:rPr lang="en-GB" sz="2400" dirty="0">
                <a:latin typeface="OpenSans"/>
              </a:rPr>
              <a:t> </a:t>
            </a:r>
            <a:r>
              <a:rPr lang="en-GB" sz="2400" dirty="0" smtClean="0">
                <a:latin typeface="OpenSans"/>
              </a:rPr>
              <a:t>the function </a:t>
            </a:r>
            <a:r>
              <a:rPr lang="en-GB" sz="2400" dirty="0">
                <a:latin typeface="OpenSans"/>
              </a:rPr>
              <a:t>G. </a:t>
            </a:r>
            <a:endParaRPr lang="en-GB" sz="2400" dirty="0" smtClean="0">
              <a:latin typeface="OpenSans"/>
            </a:endParaRPr>
          </a:p>
          <a:p>
            <a:endParaRPr lang="en-GB" sz="2400" dirty="0">
              <a:latin typeface="OpenSans"/>
            </a:endParaRPr>
          </a:p>
          <a:p>
            <a:r>
              <a:rPr lang="en-GB" sz="2400" dirty="0" smtClean="0">
                <a:latin typeface="OpenSans"/>
              </a:rPr>
              <a:t>There </a:t>
            </a:r>
            <a:r>
              <a:rPr lang="en-GB" sz="2400" dirty="0">
                <a:latin typeface="OpenSans"/>
              </a:rPr>
              <a:t>should be some sort of an efficient algorithm that </a:t>
            </a:r>
            <a:r>
              <a:rPr lang="en-GB" sz="2400" dirty="0" smtClean="0">
                <a:latin typeface="OpenSans"/>
              </a:rPr>
              <a:t>computes</a:t>
            </a:r>
            <a:r>
              <a:rPr lang="en-GB" sz="2400" dirty="0">
                <a:latin typeface="OpenSans"/>
              </a:rPr>
              <a:t> </a:t>
            </a:r>
            <a:r>
              <a:rPr lang="en-GB" sz="2400" dirty="0" smtClean="0">
                <a:latin typeface="OpenSans"/>
              </a:rPr>
              <a:t>it</a:t>
            </a:r>
            <a:r>
              <a:rPr lang="en-GB" sz="2400" dirty="0">
                <a:latin typeface="OpenSans"/>
              </a:rPr>
              <a:t>. So, efficiently computable by a deterministic algorithm. </a:t>
            </a:r>
            <a:endParaRPr lang="en-GB" sz="2400" dirty="0" smtClean="0">
              <a:latin typeface="OpenSans"/>
            </a:endParaRPr>
          </a:p>
          <a:p>
            <a:endParaRPr lang="en-GB" sz="2400" dirty="0">
              <a:latin typeface="OpenSans"/>
            </a:endParaRPr>
          </a:p>
          <a:p>
            <a:r>
              <a:rPr lang="en-GB" sz="2400" dirty="0" smtClean="0">
                <a:latin typeface="OpenSans"/>
              </a:rPr>
              <a:t>It's </a:t>
            </a:r>
            <a:r>
              <a:rPr lang="en-GB" sz="2400" dirty="0">
                <a:latin typeface="OpenSans"/>
              </a:rPr>
              <a:t>important to </a:t>
            </a:r>
            <a:r>
              <a:rPr lang="en-GB" sz="2400" dirty="0" smtClean="0">
                <a:latin typeface="OpenSans"/>
              </a:rPr>
              <a:t> understand </a:t>
            </a:r>
            <a:r>
              <a:rPr lang="en-GB" sz="2400" dirty="0">
                <a:latin typeface="OpenSans"/>
              </a:rPr>
              <a:t>that the function G itself has no more randomness, in it, it's a totally </a:t>
            </a:r>
            <a:r>
              <a:rPr lang="en-GB" sz="2400" dirty="0" smtClean="0">
                <a:latin typeface="OpenSans"/>
              </a:rPr>
              <a:t>deterministic</a:t>
            </a:r>
            <a:r>
              <a:rPr lang="en-GB" sz="2400" dirty="0">
                <a:latin typeface="OpenSans"/>
              </a:rPr>
              <a:t>. </a:t>
            </a:r>
            <a:endParaRPr lang="en-GB" sz="2400" dirty="0" smtClean="0">
              <a:latin typeface="OpenSans"/>
            </a:endParaRPr>
          </a:p>
          <a:p>
            <a:endParaRPr lang="en-GB" sz="2400" dirty="0">
              <a:latin typeface="OpenSans"/>
            </a:endParaRPr>
          </a:p>
          <a:p>
            <a:r>
              <a:rPr lang="en-GB" sz="2400" dirty="0" smtClean="0">
                <a:latin typeface="OpenSans"/>
              </a:rPr>
              <a:t>The </a:t>
            </a:r>
            <a:r>
              <a:rPr lang="en-GB" sz="2400" dirty="0">
                <a:latin typeface="OpenSans"/>
              </a:rPr>
              <a:t>only thing that's random here is the random </a:t>
            </a:r>
            <a:r>
              <a:rPr lang="en-GB" sz="2400" dirty="0" smtClean="0">
                <a:latin typeface="OpenSans"/>
              </a:rPr>
              <a:t>seed, that's</a:t>
            </a:r>
            <a:r>
              <a:rPr lang="en-GB" sz="2400" dirty="0">
                <a:latin typeface="OpenSans"/>
              </a:rPr>
              <a:t> </a:t>
            </a:r>
            <a:r>
              <a:rPr lang="en-GB" sz="2400" dirty="0" smtClean="0">
                <a:latin typeface="OpenSans"/>
              </a:rPr>
              <a:t>given </a:t>
            </a:r>
            <a:r>
              <a:rPr lang="en-GB" sz="2400" dirty="0">
                <a:latin typeface="OpenSans"/>
              </a:rPr>
              <a:t>as input to the function </a:t>
            </a:r>
            <a:r>
              <a:rPr lang="en-GB" sz="2400" dirty="0" smtClean="0">
                <a:latin typeface="OpenSans"/>
              </a:rPr>
              <a:t>G. </a:t>
            </a:r>
            <a:r>
              <a:rPr lang="en-GB" sz="2400" dirty="0">
                <a:latin typeface="OpenSans"/>
              </a:rPr>
              <a:t>And the other property, of course, is that the </a:t>
            </a:r>
            <a:r>
              <a:rPr lang="en-GB" sz="2400" dirty="0" smtClean="0">
                <a:latin typeface="OpenSans"/>
              </a:rPr>
              <a:t>output.</a:t>
            </a:r>
            <a:endParaRPr lang="en-GB" sz="2400" dirty="0">
              <a:latin typeface="OpenSans"/>
            </a:endParaRPr>
          </a:p>
        </p:txBody>
      </p:sp>
    </p:spTree>
    <p:extLst>
      <p:ext uri="{BB962C8B-B14F-4D97-AF65-F5344CB8AC3E}">
        <p14:creationId xmlns:p14="http://schemas.microsoft.com/office/powerpoint/2010/main" val="139099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152400" y="152400"/>
            <a:ext cx="8839200" cy="6477000"/>
          </a:xfrm>
          <a:prstGeom prst="rect">
            <a:avLst/>
          </a:prstGeom>
        </p:spPr>
      </p:pic>
    </p:spTree>
    <p:extLst>
      <p:ext uri="{BB962C8B-B14F-4D97-AF65-F5344CB8AC3E}">
        <p14:creationId xmlns:p14="http://schemas.microsoft.com/office/powerpoint/2010/main" val="1352563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639762"/>
          </a:xfrm>
        </p:spPr>
        <p:txBody>
          <a:bodyPr>
            <a:normAutofit fontScale="90000"/>
          </a:bodyPr>
          <a:lstStyle/>
          <a:p>
            <a:r>
              <a:rPr lang="en-US" b="1" dirty="0" smtClean="0">
                <a:solidFill>
                  <a:schemeClr val="tx1"/>
                </a:solidFill>
                <a:latin typeface="Times New Roman" pitchFamily="18" charset="0"/>
                <a:cs typeface="Times New Roman" pitchFamily="18" charset="0"/>
              </a:rPr>
              <a:t>Stream Ciphers</a:t>
            </a:r>
            <a:r>
              <a:rPr lang="en-US" dirty="0" smtClean="0">
                <a:solidFill>
                  <a:schemeClr val="tx1"/>
                </a:solidFill>
                <a:latin typeface="Times New Roman" pitchFamily="18" charset="0"/>
                <a:cs typeface="Times New Roman" pitchFamily="18" charset="0"/>
              </a:rPr>
              <a:t>:  making OTP practical</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accent1"/>
                </a:solidFill>
                <a:latin typeface="Times New Roman" pitchFamily="18" charset="0"/>
                <a:cs typeface="Times New Roman" pitchFamily="18" charset="0"/>
              </a:rPr>
              <a:t>Idea: </a:t>
            </a:r>
            <a:r>
              <a:rPr lang="en-US" sz="2800" dirty="0" smtClean="0">
                <a:latin typeface="Times New Roman" pitchFamily="18" charset="0"/>
                <a:cs typeface="Times New Roman" pitchFamily="18" charset="0"/>
              </a:rPr>
              <a:t>replace “random” key by “pseudorandom” key</a:t>
            </a:r>
          </a:p>
          <a:p>
            <a:pPr marL="0" indent="0">
              <a:buNone/>
            </a:pPr>
            <a:endParaRPr lang="en-US" sz="2800" dirty="0" smtClean="0">
              <a:latin typeface="Times New Roman" pitchFamily="18" charset="0"/>
              <a:cs typeface="Times New Roman" pitchFamily="18" charset="0"/>
            </a:endParaRPr>
          </a:p>
          <a:p>
            <a:pPr marL="0" indent="0">
              <a:buNone/>
            </a:pPr>
            <a:r>
              <a:rPr lang="en-US" sz="2800" dirty="0" smtClean="0">
                <a:latin typeface="Times New Roman" pitchFamily="18" charset="0"/>
                <a:cs typeface="Times New Roman" pitchFamily="18" charset="0"/>
              </a:rPr>
              <a:t>PRG is a Function </a:t>
            </a:r>
            <a:r>
              <a:rPr lang="en-US" sz="2800" b="1" dirty="0" smtClean="0">
                <a:solidFill>
                  <a:schemeClr val="accent1"/>
                </a:solidFill>
                <a:latin typeface="Times New Roman" pitchFamily="18" charset="0"/>
                <a:cs typeface="Times New Roman" pitchFamily="18" charset="0"/>
              </a:rPr>
              <a:t>G: {0,1}</a:t>
            </a:r>
            <a:r>
              <a:rPr lang="en-US" sz="2800" b="1" baseline="50000" dirty="0" smtClean="0">
                <a:solidFill>
                  <a:schemeClr val="accent1"/>
                </a:solidFill>
                <a:latin typeface="Times New Roman" pitchFamily="18" charset="0"/>
                <a:cs typeface="Times New Roman" pitchFamily="18" charset="0"/>
              </a:rPr>
              <a:t>s</a:t>
            </a:r>
            <a:r>
              <a:rPr lang="en-US" sz="2800" b="1" dirty="0" smtClean="0">
                <a:solidFill>
                  <a:schemeClr val="accent1"/>
                </a:solidFill>
                <a:latin typeface="Times New Roman" pitchFamily="18" charset="0"/>
                <a:cs typeface="Times New Roman" pitchFamily="18" charset="0"/>
              </a:rPr>
              <a:t> ⟶ {0,1}</a:t>
            </a:r>
            <a:r>
              <a:rPr lang="en-US" sz="2800" b="1" baseline="50000" dirty="0" smtClean="0">
                <a:solidFill>
                  <a:schemeClr val="accent1"/>
                </a:solidFill>
                <a:latin typeface="Times New Roman" pitchFamily="18" charset="0"/>
                <a:cs typeface="Times New Roman" pitchFamily="18" charset="0"/>
              </a:rPr>
              <a:t>n </a:t>
            </a:r>
            <a:endParaRPr lang="en-US" sz="2800" b="1" dirty="0" smtClean="0">
              <a:solidFill>
                <a:schemeClr val="accent1"/>
              </a:solidFill>
              <a:latin typeface="Times New Roman" pitchFamily="18" charset="0"/>
              <a:cs typeface="Times New Roman" pitchFamily="18" charset="0"/>
            </a:endParaRPr>
          </a:p>
          <a:p>
            <a:pPr marL="0" indent="0">
              <a:buNone/>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s.t</a:t>
            </a:r>
            <a:r>
              <a:rPr lang="en-US" sz="2800" dirty="0" smtClean="0">
                <a:latin typeface="Times New Roman" pitchFamily="18" charset="0"/>
                <a:cs typeface="Times New Roman" pitchFamily="18" charset="0"/>
              </a:rPr>
              <a:t> 	</a:t>
            </a:r>
            <a:r>
              <a:rPr lang="en-US" sz="2800" b="1" dirty="0" smtClean="0">
                <a:solidFill>
                  <a:schemeClr val="accent1"/>
                </a:solidFill>
                <a:latin typeface="Times New Roman" pitchFamily="18" charset="0"/>
                <a:cs typeface="Times New Roman" pitchFamily="18" charset="0"/>
              </a:rPr>
              <a:t>n &gt;&gt; s</a:t>
            </a:r>
          </a:p>
          <a:p>
            <a:pPr marL="0" indent="0">
              <a:buNone/>
            </a:pPr>
            <a:endParaRPr lang="en-US" sz="2800" b="1" dirty="0" smtClean="0">
              <a:solidFill>
                <a:schemeClr val="accent1"/>
              </a:solidFill>
              <a:latin typeface="Times New Roman" pitchFamily="18" charset="0"/>
              <a:cs typeface="Times New Roman" pitchFamily="18" charset="0"/>
            </a:endParaRPr>
          </a:p>
          <a:p>
            <a:pPr marL="0" indent="0">
              <a:buNone/>
            </a:pPr>
            <a:r>
              <a:rPr lang="en-US" sz="2800" dirty="0" smtClean="0">
                <a:latin typeface="Times New Roman" pitchFamily="18" charset="0"/>
                <a:cs typeface="Times New Roman" pitchFamily="18" charset="0"/>
              </a:rPr>
              <a:t>PRG is efficiently computable by a deterministic algorithm</a:t>
            </a:r>
          </a:p>
          <a:p>
            <a:pPr marL="0" indent="0">
              <a:buNone/>
            </a:pPr>
            <a:endParaRPr lang="en-US" sz="2800" dirty="0" smtClean="0">
              <a:latin typeface="Times New Roman" pitchFamily="18" charset="0"/>
              <a:cs typeface="Times New Roman" pitchFamily="18" charset="0"/>
            </a:endParaRPr>
          </a:p>
          <a:p>
            <a:pPr marL="0" indent="0">
              <a:buNone/>
            </a:pP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172200"/>
            <a:ext cx="478808" cy="381000"/>
          </a:xfrm>
          <a:prstGeom prst="rect">
            <a:avLst/>
          </a:prstGeom>
          <a:noFill/>
          <a:ln w="9525">
            <a:noFill/>
            <a:miter lim="800000"/>
            <a:headEnd/>
            <a:tailEnd/>
          </a:ln>
        </p:spPr>
      </p:pic>
    </p:spTree>
    <p:extLst>
      <p:ext uri="{BB962C8B-B14F-4D97-AF65-F5344CB8AC3E}">
        <p14:creationId xmlns:p14="http://schemas.microsoft.com/office/powerpoint/2010/main" val="1036305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685800"/>
            <a:ext cx="8839200" cy="5078313"/>
          </a:xfrm>
          <a:prstGeom prst="rect">
            <a:avLst/>
          </a:prstGeom>
        </p:spPr>
        <p:txBody>
          <a:bodyPr wrap="square">
            <a:spAutoFit/>
          </a:bodyPr>
          <a:lstStyle/>
          <a:p>
            <a:r>
              <a:rPr lang="en-GB" sz="2400" dirty="0">
                <a:latin typeface="OpenSans"/>
              </a:rPr>
              <a:t>S</a:t>
            </a:r>
            <a:r>
              <a:rPr lang="en-GB" sz="2400" dirty="0" smtClean="0">
                <a:latin typeface="OpenSans"/>
              </a:rPr>
              <a:t>o </a:t>
            </a:r>
            <a:r>
              <a:rPr lang="en-GB" sz="2400" dirty="0">
                <a:latin typeface="OpenSans"/>
              </a:rPr>
              <a:t>suppose </a:t>
            </a:r>
            <a:r>
              <a:rPr lang="en-GB" sz="2400" dirty="0" smtClean="0">
                <a:latin typeface="OpenSans"/>
              </a:rPr>
              <a:t>we </a:t>
            </a:r>
            <a:r>
              <a:rPr lang="en-GB" sz="2400" dirty="0">
                <a:latin typeface="OpenSans"/>
              </a:rPr>
              <a:t>have </a:t>
            </a:r>
            <a:r>
              <a:rPr lang="en-GB" sz="2400" dirty="0" smtClean="0">
                <a:latin typeface="OpenSans"/>
              </a:rPr>
              <a:t>a </a:t>
            </a:r>
            <a:r>
              <a:rPr lang="en-GB" sz="2400" dirty="0">
                <a:latin typeface="OpenSans"/>
              </a:rPr>
              <a:t>generator, how do we use that, to build a stream cipher? </a:t>
            </a:r>
            <a:endParaRPr lang="en-GB" sz="2400" dirty="0" smtClean="0">
              <a:latin typeface="OpenSans"/>
            </a:endParaRPr>
          </a:p>
          <a:p>
            <a:endParaRPr lang="en-GB" sz="2400" dirty="0">
              <a:latin typeface="OpenSans"/>
            </a:endParaRPr>
          </a:p>
          <a:p>
            <a:r>
              <a:rPr lang="en-GB" sz="2400" dirty="0">
                <a:latin typeface="OpenSans"/>
              </a:rPr>
              <a:t>T</a:t>
            </a:r>
            <a:r>
              <a:rPr lang="en-GB" sz="2400" dirty="0" smtClean="0">
                <a:latin typeface="OpenSans"/>
              </a:rPr>
              <a:t>he</a:t>
            </a:r>
            <a:r>
              <a:rPr lang="en-GB" sz="2400" dirty="0">
                <a:latin typeface="OpenSans"/>
              </a:rPr>
              <a:t> </a:t>
            </a:r>
            <a:r>
              <a:rPr lang="en-GB" sz="2400" dirty="0" smtClean="0">
                <a:latin typeface="OpenSans"/>
              </a:rPr>
              <a:t>idea </a:t>
            </a:r>
            <a:r>
              <a:rPr lang="en-GB" sz="2400" dirty="0">
                <a:latin typeface="OpenSans"/>
              </a:rPr>
              <a:t>is that </a:t>
            </a:r>
            <a:r>
              <a:rPr lang="en-GB" sz="2400" dirty="0" smtClean="0">
                <a:latin typeface="OpenSans"/>
              </a:rPr>
              <a:t>we will </a:t>
            </a:r>
            <a:r>
              <a:rPr lang="en-GB" sz="2400" dirty="0" smtClean="0">
                <a:solidFill>
                  <a:srgbClr val="00B050"/>
                </a:solidFill>
                <a:latin typeface="OpenSans"/>
              </a:rPr>
              <a:t>use </a:t>
            </a:r>
            <a:r>
              <a:rPr lang="en-GB" sz="2400" dirty="0">
                <a:solidFill>
                  <a:srgbClr val="00B050"/>
                </a:solidFill>
                <a:latin typeface="OpenSans"/>
              </a:rPr>
              <a:t>the seed, as our key, so our short seed is </a:t>
            </a:r>
            <a:r>
              <a:rPr lang="en-GB" sz="2400" dirty="0" smtClean="0">
                <a:solidFill>
                  <a:srgbClr val="00B050"/>
                </a:solidFill>
                <a:latin typeface="OpenSans"/>
              </a:rPr>
              <a:t>will</a:t>
            </a:r>
            <a:r>
              <a:rPr lang="en-GB" sz="2400" dirty="0" smtClean="0">
                <a:solidFill>
                  <a:srgbClr val="00B050"/>
                </a:solidFill>
                <a:latin typeface="OpenSans"/>
              </a:rPr>
              <a:t> </a:t>
            </a:r>
            <a:r>
              <a:rPr lang="en-GB" sz="2400" dirty="0">
                <a:solidFill>
                  <a:srgbClr val="00B050"/>
                </a:solidFill>
                <a:latin typeface="OpenSans"/>
              </a:rPr>
              <a:t>be our </a:t>
            </a:r>
            <a:r>
              <a:rPr lang="en-GB" sz="2400" dirty="0" smtClean="0">
                <a:solidFill>
                  <a:srgbClr val="00B050"/>
                </a:solidFill>
                <a:latin typeface="OpenSans"/>
              </a:rPr>
              <a:t>secret </a:t>
            </a:r>
            <a:r>
              <a:rPr lang="en-GB" sz="2400" dirty="0">
                <a:solidFill>
                  <a:srgbClr val="00B050"/>
                </a:solidFill>
                <a:latin typeface="OpenSans"/>
              </a:rPr>
              <a:t>key</a:t>
            </a:r>
            <a:r>
              <a:rPr lang="en-GB" sz="2400" dirty="0">
                <a:latin typeface="OpenSans"/>
              </a:rPr>
              <a:t>. And then </a:t>
            </a:r>
            <a:r>
              <a:rPr lang="en-GB" sz="2400" dirty="0" smtClean="0">
                <a:latin typeface="OpenSans"/>
              </a:rPr>
              <a:t>we will use </a:t>
            </a:r>
            <a:r>
              <a:rPr lang="en-GB" sz="2400" dirty="0">
                <a:latin typeface="OpenSans"/>
              </a:rPr>
              <a:t>the generator to basically expand the seed </a:t>
            </a:r>
            <a:r>
              <a:rPr lang="en-GB" sz="2400" dirty="0" smtClean="0">
                <a:latin typeface="OpenSans"/>
              </a:rPr>
              <a:t>into </a:t>
            </a:r>
            <a:r>
              <a:rPr lang="en-GB" sz="2400" dirty="0">
                <a:latin typeface="OpenSans"/>
              </a:rPr>
              <a:t>a much, much larger random looking sequence, or </a:t>
            </a:r>
            <a:r>
              <a:rPr lang="en-GB" sz="2400" dirty="0" smtClean="0">
                <a:latin typeface="OpenSans"/>
              </a:rPr>
              <a:t>pseudorandom </a:t>
            </a:r>
            <a:r>
              <a:rPr lang="en-GB" sz="2400" dirty="0">
                <a:latin typeface="OpenSans"/>
              </a:rPr>
              <a:t>sequence, </a:t>
            </a:r>
            <a:r>
              <a:rPr lang="en-GB" sz="2400" dirty="0">
                <a:solidFill>
                  <a:srgbClr val="FF0000"/>
                </a:solidFill>
                <a:latin typeface="OpenSans"/>
              </a:rPr>
              <a:t>as </a:t>
            </a:r>
            <a:r>
              <a:rPr lang="en-GB" sz="2400" dirty="0" smtClean="0">
                <a:solidFill>
                  <a:srgbClr val="FF0000"/>
                </a:solidFill>
                <a:latin typeface="OpenSans"/>
              </a:rPr>
              <a:t>it's </a:t>
            </a:r>
            <a:r>
              <a:rPr lang="en-GB" sz="2400" dirty="0">
                <a:solidFill>
                  <a:srgbClr val="FF0000"/>
                </a:solidFill>
                <a:latin typeface="OpenSans"/>
              </a:rPr>
              <a:t>known, so this would be </a:t>
            </a:r>
            <a:r>
              <a:rPr lang="en-GB" sz="2400" dirty="0" smtClean="0">
                <a:solidFill>
                  <a:srgbClr val="FF0000"/>
                </a:solidFill>
                <a:latin typeface="OpenSans"/>
              </a:rPr>
              <a:t>G(K). </a:t>
            </a:r>
            <a:endParaRPr lang="en-GB" sz="2400" dirty="0" smtClean="0">
              <a:solidFill>
                <a:srgbClr val="FF0000"/>
              </a:solidFill>
              <a:latin typeface="OpenSans"/>
            </a:endParaRPr>
          </a:p>
          <a:p>
            <a:endParaRPr lang="en-GB" sz="2400" dirty="0">
              <a:latin typeface="OpenSans"/>
            </a:endParaRPr>
          </a:p>
          <a:p>
            <a:r>
              <a:rPr lang="en-GB" sz="2400" dirty="0" smtClean="0">
                <a:latin typeface="OpenSans"/>
              </a:rPr>
              <a:t>And </a:t>
            </a:r>
            <a:r>
              <a:rPr lang="en-GB" sz="2400" dirty="0">
                <a:latin typeface="OpenSans"/>
              </a:rPr>
              <a:t>then </a:t>
            </a:r>
            <a:r>
              <a:rPr lang="en-GB" sz="2400" dirty="0" smtClean="0">
                <a:solidFill>
                  <a:srgbClr val="00B050"/>
                </a:solidFill>
                <a:latin typeface="OpenSans"/>
              </a:rPr>
              <a:t>we will XOR </a:t>
            </a:r>
            <a:r>
              <a:rPr lang="en-GB" sz="2400" dirty="0" smtClean="0">
                <a:solidFill>
                  <a:srgbClr val="00B050"/>
                </a:solidFill>
                <a:latin typeface="OpenSans"/>
              </a:rPr>
              <a:t>it </a:t>
            </a:r>
            <a:r>
              <a:rPr lang="en-GB" sz="2400" dirty="0">
                <a:solidFill>
                  <a:srgbClr val="00B050"/>
                </a:solidFill>
                <a:latin typeface="OpenSans"/>
              </a:rPr>
              <a:t>just like in the </a:t>
            </a:r>
            <a:r>
              <a:rPr lang="en-GB" sz="2400" dirty="0" smtClean="0">
                <a:solidFill>
                  <a:srgbClr val="00B050"/>
                </a:solidFill>
                <a:latin typeface="OpenSans"/>
              </a:rPr>
              <a:t>one </a:t>
            </a:r>
            <a:r>
              <a:rPr lang="en-GB" sz="2400" dirty="0">
                <a:solidFill>
                  <a:srgbClr val="00B050"/>
                </a:solidFill>
                <a:latin typeface="OpenSans"/>
              </a:rPr>
              <a:t>time pad </a:t>
            </a:r>
            <a:r>
              <a:rPr lang="en-GB" sz="2400" dirty="0">
                <a:latin typeface="OpenSans"/>
              </a:rPr>
              <a:t>we're going to </a:t>
            </a:r>
            <a:r>
              <a:rPr lang="en-GB" sz="2400" dirty="0" smtClean="0">
                <a:latin typeface="OpenSans"/>
              </a:rPr>
              <a:t>XOR it </a:t>
            </a:r>
            <a:r>
              <a:rPr lang="en-GB" sz="2400" dirty="0">
                <a:latin typeface="OpenSans"/>
              </a:rPr>
              <a:t>the </a:t>
            </a:r>
            <a:r>
              <a:rPr lang="en-GB" sz="2400" dirty="0" smtClean="0">
                <a:latin typeface="OpenSans"/>
              </a:rPr>
              <a:t>pseudorandom </a:t>
            </a:r>
            <a:r>
              <a:rPr lang="en-GB" sz="2400" dirty="0">
                <a:latin typeface="OpenSans"/>
              </a:rPr>
              <a:t>sequence with the message </a:t>
            </a:r>
            <a:r>
              <a:rPr lang="en-GB" sz="2400" dirty="0" smtClean="0">
                <a:latin typeface="OpenSans"/>
              </a:rPr>
              <a:t>and </a:t>
            </a:r>
            <a:r>
              <a:rPr lang="en-GB" sz="2400" dirty="0">
                <a:latin typeface="OpenSans"/>
              </a:rPr>
              <a:t>that's going to give us the </a:t>
            </a:r>
            <a:r>
              <a:rPr lang="en-GB" sz="2400" dirty="0" smtClean="0">
                <a:latin typeface="OpenSans"/>
              </a:rPr>
              <a:t>cipher </a:t>
            </a:r>
            <a:r>
              <a:rPr lang="en-GB" sz="2400" dirty="0">
                <a:latin typeface="OpenSans"/>
              </a:rPr>
              <a:t>text. </a:t>
            </a:r>
            <a:endParaRPr lang="en-GB" sz="2400" dirty="0" smtClean="0">
              <a:latin typeface="OpenSans"/>
            </a:endParaRPr>
          </a:p>
          <a:p>
            <a:endParaRPr lang="en-GB" dirty="0">
              <a:latin typeface="OpenSans"/>
            </a:endParaRPr>
          </a:p>
          <a:p>
            <a:endParaRPr lang="en-GB" b="0" i="0" dirty="0">
              <a:effectLst/>
              <a:latin typeface="OpenSans"/>
            </a:endParaRPr>
          </a:p>
        </p:txBody>
      </p:sp>
    </p:spTree>
    <p:extLst>
      <p:ext uri="{BB962C8B-B14F-4D97-AF65-F5344CB8AC3E}">
        <p14:creationId xmlns:p14="http://schemas.microsoft.com/office/powerpoint/2010/main" val="2528013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7772400" cy="685800"/>
          </a:xfrm>
        </p:spPr>
        <p:txBody>
          <a:bodyPr>
            <a:normAutofit fontScale="90000"/>
          </a:bodyPr>
          <a:lstStyle/>
          <a:p>
            <a:r>
              <a:rPr lang="en-US" dirty="0" smtClean="0">
                <a:solidFill>
                  <a:schemeClr val="tx1"/>
                </a:solidFill>
                <a:latin typeface="Times New Roman" pitchFamily="18" charset="0"/>
                <a:cs typeface="Times New Roman" pitchFamily="18" charset="0"/>
              </a:rPr>
              <a:t>Stream Ciphers:  making OTP practical</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r>
              <a:rPr lang="en-US" sz="2400" dirty="0" smtClean="0">
                <a:latin typeface="Times New Roman" pitchFamily="18" charset="0"/>
                <a:cs typeface="Times New Roman" pitchFamily="18" charset="0"/>
              </a:rPr>
              <a:t>Key (K) is the seed used by G to generate the PRG</a:t>
            </a:r>
          </a:p>
          <a:p>
            <a:pPr marL="0" indent="0">
              <a:buNone/>
            </a:pPr>
            <a:r>
              <a:rPr lang="en-US" dirty="0" smtClean="0">
                <a:solidFill>
                  <a:schemeClr val="accent1"/>
                </a:solidFill>
                <a:latin typeface="Times New Roman" pitchFamily="18" charset="0"/>
                <a:cs typeface="Times New Roman" pitchFamily="18" charset="0"/>
              </a:rPr>
              <a:t>Security:  PRG must be unpredictable</a:t>
            </a:r>
            <a:endParaRPr lang="en-US" dirty="0">
              <a:solidFill>
                <a:schemeClr val="accent1"/>
              </a:solidFill>
              <a:latin typeface="Times New Roman" pitchFamily="18" charset="0"/>
              <a:cs typeface="Times New Roman" pitchFamily="18" charset="0"/>
            </a:endParaRPr>
          </a:p>
        </p:txBody>
      </p:sp>
      <p:pic>
        <p:nvPicPr>
          <p:cNvPr id="4" name="Ink 3"/>
          <p:cNvPicPr/>
          <p:nvPr/>
        </p:nvPicPr>
        <p:blipFill>
          <a:blip r:embed="rId3" cstate="print"/>
          <a:stretch>
            <a:fillRect/>
          </a:stretch>
        </p:blipFill>
        <p:spPr>
          <a:xfrm>
            <a:off x="914400" y="1447800"/>
            <a:ext cx="7858800" cy="3294720"/>
          </a:xfrm>
          <a:prstGeom prst="rect">
            <a:avLst/>
          </a:prstGeom>
        </p:spPr>
      </p:pic>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457200" y="6172200"/>
            <a:ext cx="478808" cy="381000"/>
          </a:xfrm>
          <a:prstGeom prst="rect">
            <a:avLst/>
          </a:prstGeom>
          <a:noFill/>
          <a:ln w="9525">
            <a:noFill/>
            <a:miter lim="800000"/>
            <a:headEnd/>
            <a:tailEnd/>
          </a:ln>
        </p:spPr>
      </p:pic>
    </p:spTree>
    <p:extLst>
      <p:ext uri="{BB962C8B-B14F-4D97-AF65-F5344CB8AC3E}">
        <p14:creationId xmlns:p14="http://schemas.microsoft.com/office/powerpoint/2010/main" val="1159109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772400" cy="579438"/>
          </a:xfrm>
        </p:spPr>
        <p:txBody>
          <a:bodyPr>
            <a:noAutofit/>
          </a:bodyPr>
          <a:lstStyle/>
          <a:p>
            <a:r>
              <a:rPr lang="en-US" sz="3600" dirty="0" smtClean="0">
                <a:solidFill>
                  <a:schemeClr val="tx1"/>
                </a:solidFill>
                <a:latin typeface="Times New Roman" pitchFamily="18" charset="0"/>
                <a:cs typeface="Times New Roman" pitchFamily="18" charset="0"/>
              </a:rPr>
              <a:t>Stream Ciphers </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1143000"/>
            <a:ext cx="8534400" cy="5334000"/>
          </a:xfrm>
        </p:spPr>
        <p:txBody>
          <a:bodyPr>
            <a:normAutofit/>
          </a:bodyPr>
          <a:lstStyle/>
          <a:p>
            <a:r>
              <a:rPr lang="en-US" b="1" dirty="0" smtClean="0">
                <a:latin typeface="Times New Roman" pitchFamily="18" charset="0"/>
                <a:cs typeface="Times New Roman" pitchFamily="18" charset="0"/>
              </a:rPr>
              <a:t>Stream ciphers</a:t>
            </a:r>
          </a:p>
          <a:p>
            <a:pPr lvl="1"/>
            <a:r>
              <a:rPr lang="en-US" dirty="0" smtClean="0">
                <a:latin typeface="Times New Roman" pitchFamily="18" charset="0"/>
                <a:cs typeface="Times New Roman" pitchFamily="18" charset="0"/>
              </a:rPr>
              <a:t>Bit-wise encryption and decryption of data</a:t>
            </a:r>
          </a:p>
          <a:p>
            <a:pPr lvl="1"/>
            <a:r>
              <a:rPr lang="en-US" dirty="0" smtClean="0">
                <a:latin typeface="Times New Roman" pitchFamily="18" charset="0"/>
                <a:cs typeface="Times New Roman" pitchFamily="18" charset="0"/>
              </a:rPr>
              <a:t>Application of pseudo-random number generator (PRG)</a:t>
            </a:r>
          </a:p>
          <a:p>
            <a:pPr lvl="1"/>
            <a:r>
              <a:rPr lang="en-US" dirty="0" smtClean="0">
                <a:latin typeface="Times New Roman" pitchFamily="18" charset="0"/>
                <a:cs typeface="Times New Roman" pitchFamily="18" charset="0"/>
              </a:rPr>
              <a:t>XOR operation on pseudo-random </a:t>
            </a:r>
            <a:r>
              <a:rPr lang="en-US" dirty="0" err="1" smtClean="0">
                <a:latin typeface="Times New Roman" pitchFamily="18" charset="0"/>
                <a:cs typeface="Times New Roman" pitchFamily="18" charset="0"/>
              </a:rPr>
              <a:t>keystream</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Security solely depends on randomness of PRG</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914400" y="6248400"/>
            <a:ext cx="4876800" cy="381000"/>
          </a:xfrm>
        </p:spPr>
        <p:txBody>
          <a:bodyPr/>
          <a:lstStyle/>
          <a:p>
            <a:r>
              <a:rPr lang="en-US" dirty="0"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1238250" y="2924175"/>
            <a:ext cx="6229350" cy="187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7772400" cy="563562"/>
          </a:xfrm>
        </p:spPr>
        <p:txBody>
          <a:bodyPr>
            <a:normAutofit fontScale="90000"/>
          </a:bodyPr>
          <a:lstStyle/>
          <a:p>
            <a:r>
              <a:rPr lang="en-US" dirty="0" smtClean="0">
                <a:solidFill>
                  <a:schemeClr val="tx1"/>
                </a:solidFill>
                <a:latin typeface="Times New Roman" pitchFamily="18" charset="0"/>
                <a:cs typeface="Times New Roman" pitchFamily="18" charset="0"/>
              </a:rPr>
              <a:t>Stream Ciphers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800" dirty="0" smtClean="0">
              <a:latin typeface="Times New Roman" pitchFamily="18" charset="0"/>
              <a:cs typeface="Times New Roman" pitchFamily="18" charset="0"/>
            </a:endParaRPr>
          </a:p>
          <a:p>
            <a:pPr marL="0" indent="0">
              <a:buNone/>
            </a:pPr>
            <a:r>
              <a:rPr lang="en-US" sz="2800" dirty="0" smtClean="0">
                <a:latin typeface="Times New Roman" pitchFamily="18" charset="0"/>
                <a:cs typeface="Times New Roman" pitchFamily="18" charset="0"/>
              </a:rPr>
              <a:t>Stream ciphers cannot have perfect secrecy  !!</a:t>
            </a:r>
          </a:p>
          <a:p>
            <a:pPr marL="0" indent="0">
              <a:buNone/>
            </a:pPr>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Need a different definition of security</a:t>
            </a:r>
          </a:p>
          <a:p>
            <a:endParaRPr lang="en-US" sz="2800" dirty="0">
              <a:latin typeface="Times New Roman" pitchFamily="18" charset="0"/>
              <a:cs typeface="Times New Roman" pitchFamily="18" charset="0"/>
            </a:endParaRPr>
          </a:p>
          <a:p>
            <a:r>
              <a:rPr lang="en-US" sz="2800" dirty="0" smtClean="0">
                <a:latin typeface="Times New Roman" pitchFamily="18" charset="0"/>
                <a:cs typeface="Times New Roman" pitchFamily="18" charset="0"/>
              </a:rPr>
              <a:t>Security will depend on specific PRG</a:t>
            </a: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8078510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1676400"/>
            <a:ext cx="8839200" cy="2308324"/>
          </a:xfrm>
          <a:prstGeom prst="rect">
            <a:avLst/>
          </a:prstGeom>
        </p:spPr>
        <p:txBody>
          <a:bodyPr wrap="square">
            <a:spAutoFit/>
          </a:bodyPr>
          <a:lstStyle/>
          <a:p>
            <a:r>
              <a:rPr lang="en-GB" dirty="0">
                <a:solidFill>
                  <a:srgbClr val="00B050"/>
                </a:solidFill>
                <a:latin typeface="OpenSans"/>
              </a:rPr>
              <a:t>First of all we would need a different </a:t>
            </a:r>
            <a:r>
              <a:rPr lang="en-GB" dirty="0" smtClean="0">
                <a:solidFill>
                  <a:srgbClr val="00B050"/>
                </a:solidFill>
                <a:latin typeface="OpenSans"/>
              </a:rPr>
              <a:t>definition </a:t>
            </a:r>
            <a:r>
              <a:rPr lang="en-GB" dirty="0">
                <a:solidFill>
                  <a:srgbClr val="00B050"/>
                </a:solidFill>
                <a:latin typeface="OpenSans"/>
              </a:rPr>
              <a:t>of security to argue that Stream </a:t>
            </a:r>
            <a:r>
              <a:rPr lang="en-GB" dirty="0" smtClean="0">
                <a:solidFill>
                  <a:srgbClr val="00B050"/>
                </a:solidFill>
                <a:latin typeface="OpenSans"/>
              </a:rPr>
              <a:t>cipher</a:t>
            </a:r>
            <a:r>
              <a:rPr lang="en-GB" dirty="0" smtClean="0">
                <a:latin typeface="OpenSans"/>
              </a:rPr>
              <a:t>, </a:t>
            </a:r>
            <a:r>
              <a:rPr lang="en-GB" dirty="0">
                <a:latin typeface="OpenSans"/>
              </a:rPr>
              <a:t>is secure and in </a:t>
            </a:r>
            <a:r>
              <a:rPr lang="en-GB" dirty="0" smtClean="0">
                <a:latin typeface="OpenSans"/>
              </a:rPr>
              <a:t>particular</a:t>
            </a:r>
            <a:r>
              <a:rPr lang="en-GB" dirty="0">
                <a:latin typeface="OpenSans"/>
              </a:rPr>
              <a:t>, the security property is going to depend on the specific generator that </a:t>
            </a:r>
            <a:r>
              <a:rPr lang="en-GB" dirty="0" smtClean="0">
                <a:latin typeface="OpenSans"/>
              </a:rPr>
              <a:t>we </a:t>
            </a:r>
            <a:r>
              <a:rPr lang="en-GB" dirty="0">
                <a:latin typeface="OpenSans"/>
              </a:rPr>
              <a:t>used. </a:t>
            </a:r>
            <a:endParaRPr lang="en-GB" dirty="0" smtClean="0">
              <a:latin typeface="OpenSans"/>
            </a:endParaRPr>
          </a:p>
          <a:p>
            <a:endParaRPr lang="en-GB" dirty="0" smtClean="0">
              <a:latin typeface="OpenSans"/>
            </a:endParaRPr>
          </a:p>
          <a:p>
            <a:r>
              <a:rPr lang="en-GB" dirty="0">
                <a:latin typeface="OpenSans"/>
              </a:rPr>
              <a:t>B</a:t>
            </a:r>
            <a:r>
              <a:rPr lang="en-GB" dirty="0" smtClean="0">
                <a:latin typeface="OpenSans"/>
              </a:rPr>
              <a:t>ut </a:t>
            </a:r>
            <a:r>
              <a:rPr lang="en-GB" dirty="0">
                <a:latin typeface="OpenSans"/>
              </a:rPr>
              <a:t>for now let me show </a:t>
            </a:r>
            <a:r>
              <a:rPr lang="en-GB" dirty="0" smtClean="0">
                <a:latin typeface="OpenSans"/>
              </a:rPr>
              <a:t>you </a:t>
            </a:r>
            <a:r>
              <a:rPr lang="en-GB" dirty="0">
                <a:latin typeface="OpenSans"/>
              </a:rPr>
              <a:t>one particular property. </a:t>
            </a:r>
            <a:r>
              <a:rPr lang="en-GB" dirty="0">
                <a:solidFill>
                  <a:srgbClr val="C00000"/>
                </a:solidFill>
                <a:latin typeface="OpenSans"/>
              </a:rPr>
              <a:t>That a generator must have a minimum property </a:t>
            </a:r>
            <a:r>
              <a:rPr lang="en-GB" dirty="0" smtClean="0">
                <a:solidFill>
                  <a:srgbClr val="C00000"/>
                </a:solidFill>
                <a:latin typeface="OpenSans"/>
              </a:rPr>
              <a:t>needed </a:t>
            </a:r>
            <a:r>
              <a:rPr lang="en-GB" dirty="0">
                <a:solidFill>
                  <a:srgbClr val="C00000"/>
                </a:solidFill>
                <a:latin typeface="OpenSans"/>
              </a:rPr>
              <a:t>for security. This property is called </a:t>
            </a:r>
            <a:r>
              <a:rPr lang="en-GB" b="1" dirty="0">
                <a:solidFill>
                  <a:srgbClr val="C00000"/>
                </a:solidFill>
                <a:latin typeface="OpenSans"/>
              </a:rPr>
              <a:t>unpredictability</a:t>
            </a:r>
            <a:r>
              <a:rPr lang="en-GB" dirty="0">
                <a:latin typeface="OpenSans"/>
              </a:rPr>
              <a:t>. </a:t>
            </a:r>
            <a:endParaRPr lang="en-GB" dirty="0" smtClean="0">
              <a:latin typeface="OpenSans"/>
            </a:endParaRPr>
          </a:p>
          <a:p>
            <a:endParaRPr lang="en-GB" dirty="0">
              <a:latin typeface="OpenSans"/>
            </a:endParaRPr>
          </a:p>
          <a:p>
            <a:r>
              <a:rPr lang="en-GB" dirty="0">
                <a:latin typeface="OpenSans"/>
              </a:rPr>
              <a:t> </a:t>
            </a:r>
          </a:p>
        </p:txBody>
      </p:sp>
    </p:spTree>
    <p:extLst>
      <p:ext uri="{BB962C8B-B14F-4D97-AF65-F5344CB8AC3E}">
        <p14:creationId xmlns:p14="http://schemas.microsoft.com/office/powerpoint/2010/main" val="3542313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763000" cy="2862322"/>
          </a:xfrm>
          <a:prstGeom prst="rect">
            <a:avLst/>
          </a:prstGeom>
        </p:spPr>
        <p:txBody>
          <a:bodyPr wrap="square">
            <a:spAutoFit/>
          </a:bodyPr>
          <a:lstStyle/>
          <a:p>
            <a:r>
              <a:rPr lang="en-GB" dirty="0">
                <a:latin typeface="OpenSans"/>
              </a:rPr>
              <a:t>So let's we suppose for one second that in fact a stream cipher is predictable. So, what does that mean? Both the PRG is predictable. </a:t>
            </a:r>
          </a:p>
          <a:p>
            <a:endParaRPr lang="en-GB" dirty="0">
              <a:latin typeface="OpenSans"/>
            </a:endParaRPr>
          </a:p>
          <a:p>
            <a:r>
              <a:rPr lang="en-GB" dirty="0">
                <a:latin typeface="OpenSans"/>
              </a:rPr>
              <a:t>What that means is essentially that there is some </a:t>
            </a:r>
            <a:r>
              <a:rPr lang="en-GB" dirty="0" err="1" smtClean="0">
                <a:latin typeface="OpenSans"/>
              </a:rPr>
              <a:t>i</a:t>
            </a:r>
            <a:r>
              <a:rPr lang="en-GB" dirty="0" smtClean="0">
                <a:latin typeface="OpenSans"/>
              </a:rPr>
              <a:t> bits. </a:t>
            </a:r>
            <a:r>
              <a:rPr lang="en-GB" dirty="0">
                <a:latin typeface="OpenSans"/>
              </a:rPr>
              <a:t>Such that if </a:t>
            </a:r>
            <a:r>
              <a:rPr lang="en-GB" dirty="0" err="1" smtClean="0">
                <a:latin typeface="OpenSans"/>
              </a:rPr>
              <a:t>i</a:t>
            </a:r>
            <a:r>
              <a:rPr lang="en-GB" dirty="0" smtClean="0">
                <a:latin typeface="OpenSans"/>
              </a:rPr>
              <a:t> </a:t>
            </a:r>
            <a:r>
              <a:rPr lang="en-GB" dirty="0">
                <a:latin typeface="OpenSans"/>
              </a:rPr>
              <a:t>give you the first </a:t>
            </a:r>
            <a:r>
              <a:rPr lang="en-GB" dirty="0" smtClean="0">
                <a:latin typeface="OpenSans"/>
              </a:rPr>
              <a:t>(</a:t>
            </a:r>
            <a:r>
              <a:rPr lang="en-GB" dirty="0" err="1" smtClean="0">
                <a:latin typeface="OpenSans"/>
              </a:rPr>
              <a:t>i</a:t>
            </a:r>
            <a:r>
              <a:rPr lang="en-GB" dirty="0" smtClean="0">
                <a:latin typeface="OpenSans"/>
              </a:rPr>
              <a:t>) bits </a:t>
            </a:r>
            <a:r>
              <a:rPr lang="en-GB" dirty="0">
                <a:latin typeface="OpenSans"/>
              </a:rPr>
              <a:t>of the outputs. </a:t>
            </a:r>
          </a:p>
          <a:p>
            <a:endParaRPr lang="en-GB" dirty="0">
              <a:latin typeface="OpenSans"/>
            </a:endParaRPr>
          </a:p>
          <a:p>
            <a:r>
              <a:rPr lang="en-GB" dirty="0">
                <a:latin typeface="OpenSans"/>
              </a:rPr>
              <a:t>This notation Bar </a:t>
            </a:r>
            <a:r>
              <a:rPr lang="en-GB" dirty="0" smtClean="0">
                <a:latin typeface="OpenSans"/>
              </a:rPr>
              <a:t>G(K) 1 to (</a:t>
            </a:r>
            <a:r>
              <a:rPr lang="en-GB" dirty="0" err="1" smtClean="0">
                <a:latin typeface="OpenSans"/>
              </a:rPr>
              <a:t>i</a:t>
            </a:r>
            <a:r>
              <a:rPr lang="en-GB" dirty="0" smtClean="0">
                <a:latin typeface="OpenSans"/>
              </a:rPr>
              <a:t>) </a:t>
            </a:r>
            <a:r>
              <a:rPr lang="en-GB" dirty="0">
                <a:latin typeface="OpenSans"/>
              </a:rPr>
              <a:t>means look at the first </a:t>
            </a:r>
            <a:r>
              <a:rPr lang="en-GB" dirty="0" err="1" smtClean="0">
                <a:latin typeface="OpenSans"/>
              </a:rPr>
              <a:t>i</a:t>
            </a:r>
            <a:r>
              <a:rPr lang="en-GB" dirty="0" smtClean="0">
                <a:latin typeface="OpenSans"/>
              </a:rPr>
              <a:t>-bits </a:t>
            </a:r>
            <a:r>
              <a:rPr lang="en-GB" dirty="0">
                <a:latin typeface="OpenSans"/>
              </a:rPr>
              <a:t>of the output of the function. </a:t>
            </a:r>
            <a:r>
              <a:rPr lang="en-GB" dirty="0" smtClean="0">
                <a:latin typeface="OpenSans"/>
              </a:rPr>
              <a:t>so </a:t>
            </a:r>
            <a:r>
              <a:rPr lang="en-GB" dirty="0">
                <a:latin typeface="OpenSans"/>
              </a:rPr>
              <a:t>I give you the first </a:t>
            </a:r>
            <a:r>
              <a:rPr lang="en-GB" dirty="0" smtClean="0">
                <a:latin typeface="OpenSans"/>
              </a:rPr>
              <a:t>(</a:t>
            </a:r>
            <a:r>
              <a:rPr lang="en-GB" dirty="0" err="1" smtClean="0">
                <a:latin typeface="OpenSans"/>
              </a:rPr>
              <a:t>i</a:t>
            </a:r>
            <a:r>
              <a:rPr lang="en-GB" dirty="0" smtClean="0">
                <a:latin typeface="OpenSans"/>
              </a:rPr>
              <a:t> bits) </a:t>
            </a:r>
            <a:r>
              <a:rPr lang="en-GB" dirty="0">
                <a:latin typeface="OpenSans"/>
              </a:rPr>
              <a:t>of the stream. </a:t>
            </a:r>
          </a:p>
          <a:p>
            <a:r>
              <a:rPr lang="en-GB" dirty="0">
                <a:latin typeface="OpenSans"/>
              </a:rPr>
              <a:t>There is some sort of an </a:t>
            </a:r>
            <a:r>
              <a:rPr lang="en-GB" dirty="0" smtClean="0">
                <a:latin typeface="OpenSans"/>
              </a:rPr>
              <a:t> algorithm</a:t>
            </a:r>
            <a:r>
              <a:rPr lang="en-GB" dirty="0">
                <a:latin typeface="OpenSans"/>
              </a:rPr>
              <a:t>, there's an efficient algorithm that will compute the rest of the string.</a:t>
            </a:r>
            <a:endParaRPr lang="en-GB" dirty="0"/>
          </a:p>
        </p:txBody>
      </p:sp>
      <p:pic>
        <p:nvPicPr>
          <p:cNvPr id="4" name="Picture 3"/>
          <p:cNvPicPr>
            <a:picLocks noChangeAspect="1"/>
          </p:cNvPicPr>
          <p:nvPr/>
        </p:nvPicPr>
        <p:blipFill>
          <a:blip r:embed="rId2"/>
          <a:stretch>
            <a:fillRect/>
          </a:stretch>
        </p:blipFill>
        <p:spPr>
          <a:xfrm>
            <a:off x="228600" y="3090922"/>
            <a:ext cx="8686800" cy="3767078"/>
          </a:xfrm>
          <a:prstGeom prst="rect">
            <a:avLst/>
          </a:prstGeom>
        </p:spPr>
      </p:pic>
    </p:spTree>
    <p:extLst>
      <p:ext uri="{BB962C8B-B14F-4D97-AF65-F5344CB8AC3E}">
        <p14:creationId xmlns:p14="http://schemas.microsoft.com/office/powerpoint/2010/main" val="2518195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720840"/>
            <a:ext cx="8915400" cy="3477875"/>
          </a:xfrm>
          <a:prstGeom prst="rect">
            <a:avLst/>
          </a:prstGeom>
        </p:spPr>
        <p:txBody>
          <a:bodyPr wrap="square">
            <a:spAutoFit/>
          </a:bodyPr>
          <a:lstStyle/>
          <a:p>
            <a:r>
              <a:rPr lang="en-GB" sz="2000" dirty="0">
                <a:latin typeface="OpenSans"/>
              </a:rPr>
              <a:t>Okay, so given the </a:t>
            </a:r>
            <a:r>
              <a:rPr lang="en-GB" sz="2000" dirty="0">
                <a:solidFill>
                  <a:srgbClr val="FF0000"/>
                </a:solidFill>
                <a:latin typeface="OpenSans"/>
              </a:rPr>
              <a:t>first </a:t>
            </a:r>
            <a:r>
              <a:rPr lang="en-GB" sz="2000" dirty="0" smtClean="0">
                <a:solidFill>
                  <a:srgbClr val="FF0000"/>
                </a:solidFill>
                <a:latin typeface="OpenSans"/>
              </a:rPr>
              <a:t>(</a:t>
            </a:r>
            <a:r>
              <a:rPr lang="en-GB" sz="2000" dirty="0" err="1" smtClean="0">
                <a:solidFill>
                  <a:srgbClr val="FF0000"/>
                </a:solidFill>
                <a:latin typeface="OpenSans"/>
              </a:rPr>
              <a:t>i</a:t>
            </a:r>
            <a:r>
              <a:rPr lang="en-GB" sz="2000" dirty="0" smtClean="0">
                <a:solidFill>
                  <a:srgbClr val="FF0000"/>
                </a:solidFill>
                <a:latin typeface="OpenSans"/>
              </a:rPr>
              <a:t>) bits</a:t>
            </a:r>
            <a:r>
              <a:rPr lang="en-GB" sz="2000" dirty="0">
                <a:solidFill>
                  <a:srgbClr val="FF0000"/>
                </a:solidFill>
                <a:latin typeface="OpenSans"/>
              </a:rPr>
              <a:t>, </a:t>
            </a:r>
            <a:r>
              <a:rPr lang="en-GB" sz="2000" dirty="0">
                <a:latin typeface="OpenSans"/>
              </a:rPr>
              <a:t>you can compute the remainder of the bits. </a:t>
            </a:r>
            <a:endParaRPr lang="en-GB" sz="2000" dirty="0" smtClean="0">
              <a:latin typeface="OpenSans"/>
            </a:endParaRPr>
          </a:p>
          <a:p>
            <a:endParaRPr lang="en-GB" sz="2000" dirty="0">
              <a:latin typeface="OpenSans"/>
            </a:endParaRPr>
          </a:p>
          <a:p>
            <a:r>
              <a:rPr lang="en-GB" sz="2000" dirty="0" smtClean="0">
                <a:latin typeface="OpenSans"/>
              </a:rPr>
              <a:t>I </a:t>
            </a:r>
            <a:r>
              <a:rPr lang="en-GB" sz="2000" dirty="0">
                <a:latin typeface="OpenSans"/>
              </a:rPr>
              <a:t>claim </a:t>
            </a:r>
            <a:r>
              <a:rPr lang="en-GB" sz="2000" dirty="0" smtClean="0">
                <a:latin typeface="OpenSans"/>
              </a:rPr>
              <a:t>that </a:t>
            </a:r>
            <a:r>
              <a:rPr lang="en-GB" sz="2000" dirty="0">
                <a:latin typeface="OpenSans"/>
              </a:rPr>
              <a:t>if this is the case, </a:t>
            </a:r>
            <a:r>
              <a:rPr lang="en-GB" sz="2000" dirty="0">
                <a:solidFill>
                  <a:srgbClr val="FF0000"/>
                </a:solidFill>
                <a:latin typeface="OpenSans"/>
              </a:rPr>
              <a:t>then the stream </a:t>
            </a:r>
            <a:r>
              <a:rPr lang="en-GB" sz="2000" dirty="0" smtClean="0">
                <a:solidFill>
                  <a:srgbClr val="FF0000"/>
                </a:solidFill>
                <a:latin typeface="OpenSans"/>
              </a:rPr>
              <a:t>cipher </a:t>
            </a:r>
            <a:r>
              <a:rPr lang="en-GB" sz="2000" dirty="0">
                <a:solidFill>
                  <a:srgbClr val="FF0000"/>
                </a:solidFill>
                <a:latin typeface="OpenSans"/>
              </a:rPr>
              <a:t>would not be secure</a:t>
            </a:r>
            <a:r>
              <a:rPr lang="en-GB" sz="2000" dirty="0">
                <a:latin typeface="OpenSans"/>
              </a:rPr>
              <a:t>. </a:t>
            </a:r>
            <a:endParaRPr lang="en-GB" sz="2000" dirty="0" smtClean="0">
              <a:latin typeface="OpenSans"/>
            </a:endParaRPr>
          </a:p>
          <a:p>
            <a:endParaRPr lang="en-GB" sz="2000" dirty="0">
              <a:latin typeface="OpenSans"/>
            </a:endParaRPr>
          </a:p>
          <a:p>
            <a:r>
              <a:rPr lang="en-GB" sz="2000" dirty="0" smtClean="0">
                <a:latin typeface="OpenSans"/>
              </a:rPr>
              <a:t>So </a:t>
            </a:r>
            <a:r>
              <a:rPr lang="en-GB" sz="2000" dirty="0">
                <a:latin typeface="OpenSans"/>
              </a:rPr>
              <a:t>let's see </a:t>
            </a:r>
            <a:r>
              <a:rPr lang="en-GB" sz="2000" dirty="0" smtClean="0">
                <a:latin typeface="OpenSans"/>
              </a:rPr>
              <a:t>why</a:t>
            </a:r>
            <a:r>
              <a:rPr lang="en-GB" sz="2000" dirty="0">
                <a:latin typeface="OpenSans"/>
              </a:rPr>
              <a:t>. </a:t>
            </a:r>
            <a:endParaRPr lang="en-GB" sz="2000" dirty="0" smtClean="0">
              <a:latin typeface="OpenSans"/>
            </a:endParaRPr>
          </a:p>
          <a:p>
            <a:endParaRPr lang="en-GB" sz="2000" dirty="0">
              <a:latin typeface="OpenSans"/>
            </a:endParaRPr>
          </a:p>
          <a:p>
            <a:r>
              <a:rPr lang="en-GB" sz="2000" dirty="0" smtClean="0">
                <a:latin typeface="OpenSans"/>
              </a:rPr>
              <a:t>Suppose </a:t>
            </a:r>
            <a:r>
              <a:rPr lang="en-GB" sz="2000" dirty="0">
                <a:latin typeface="OpenSans"/>
              </a:rPr>
              <a:t>an attacker actually intercepts a particular </a:t>
            </a:r>
            <a:r>
              <a:rPr lang="en-GB" sz="2000" dirty="0" smtClean="0">
                <a:latin typeface="OpenSans"/>
              </a:rPr>
              <a:t>cipher </a:t>
            </a:r>
            <a:r>
              <a:rPr lang="en-GB" sz="2000" dirty="0">
                <a:latin typeface="OpenSans"/>
              </a:rPr>
              <a:t>text, let's </a:t>
            </a:r>
          </a:p>
          <a:p>
            <a:r>
              <a:rPr lang="en-GB" sz="2000" dirty="0">
                <a:latin typeface="OpenSans"/>
              </a:rPr>
              <a:t>call it </a:t>
            </a:r>
            <a:r>
              <a:rPr lang="en-GB" sz="2000" b="1" dirty="0">
                <a:solidFill>
                  <a:srgbClr val="FF0000"/>
                </a:solidFill>
                <a:latin typeface="OpenSans"/>
              </a:rPr>
              <a:t>c</a:t>
            </a:r>
            <a:r>
              <a:rPr lang="en-GB" sz="2000" dirty="0">
                <a:latin typeface="OpenSans"/>
              </a:rPr>
              <a:t>. If this is the case, then in fact, we have a problem. </a:t>
            </a:r>
            <a:endParaRPr lang="en-GB" sz="2000" dirty="0" smtClean="0">
              <a:latin typeface="OpenSans"/>
            </a:endParaRPr>
          </a:p>
          <a:p>
            <a:endParaRPr lang="en-GB" sz="2000" dirty="0">
              <a:latin typeface="OpenSans"/>
            </a:endParaRPr>
          </a:p>
          <a:p>
            <a:r>
              <a:rPr lang="en-GB" sz="2000" dirty="0" smtClean="0">
                <a:latin typeface="OpenSans"/>
              </a:rPr>
              <a:t>Because </a:t>
            </a:r>
            <a:r>
              <a:rPr lang="en-GB" sz="2000" dirty="0">
                <a:latin typeface="OpenSans"/>
              </a:rPr>
              <a:t>suppose </a:t>
            </a:r>
            <a:r>
              <a:rPr lang="en-GB" sz="2000" dirty="0" smtClean="0">
                <a:latin typeface="OpenSans"/>
              </a:rPr>
              <a:t>that </a:t>
            </a:r>
            <a:r>
              <a:rPr lang="en-GB" sz="2000" dirty="0">
                <a:latin typeface="OpenSans"/>
              </a:rPr>
              <a:t>just by some prior knowledge, the attacker actually knows that the initial </a:t>
            </a:r>
            <a:r>
              <a:rPr lang="en-GB" sz="2000" dirty="0" smtClean="0">
                <a:latin typeface="OpenSans"/>
              </a:rPr>
              <a:t> </a:t>
            </a:r>
            <a:r>
              <a:rPr lang="en-GB" sz="2000" dirty="0" smtClean="0">
                <a:latin typeface="OpenSans"/>
              </a:rPr>
              <a:t>]part </a:t>
            </a:r>
            <a:r>
              <a:rPr lang="en-GB" sz="2000" dirty="0">
                <a:latin typeface="OpenSans"/>
              </a:rPr>
              <a:t>of the message happens to be some known value. </a:t>
            </a:r>
          </a:p>
        </p:txBody>
      </p:sp>
    </p:spTree>
    <p:extLst>
      <p:ext uri="{BB962C8B-B14F-4D97-AF65-F5344CB8AC3E}">
        <p14:creationId xmlns:p14="http://schemas.microsoft.com/office/powerpoint/2010/main" val="19534766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04800"/>
            <a:ext cx="8915400" cy="4247317"/>
          </a:xfrm>
          <a:prstGeom prst="rect">
            <a:avLst/>
          </a:prstGeom>
        </p:spPr>
        <p:txBody>
          <a:bodyPr wrap="square">
            <a:spAutoFit/>
          </a:bodyPr>
          <a:lstStyle/>
          <a:p>
            <a:r>
              <a:rPr lang="en-GB" dirty="0">
                <a:latin typeface="OpenSans"/>
              </a:rPr>
              <a:t>For example, we know that in </a:t>
            </a:r>
            <a:r>
              <a:rPr lang="en-GB" dirty="0" smtClean="0">
                <a:latin typeface="OpenSans"/>
              </a:rPr>
              <a:t>the </a:t>
            </a:r>
            <a:r>
              <a:rPr lang="en-GB" dirty="0">
                <a:latin typeface="OpenSans"/>
              </a:rPr>
              <a:t>mail protocol, </a:t>
            </a:r>
            <a:r>
              <a:rPr lang="en-GB" dirty="0" smtClean="0">
                <a:latin typeface="OpenSans"/>
              </a:rPr>
              <a:t>SMTP, </a:t>
            </a:r>
            <a:r>
              <a:rPr lang="en-GB" dirty="0">
                <a:latin typeface="OpenSans"/>
              </a:rPr>
              <a:t>the standard mail call used in the internet, you know that </a:t>
            </a:r>
            <a:r>
              <a:rPr lang="en-GB" dirty="0" smtClean="0">
                <a:latin typeface="OpenSans"/>
              </a:rPr>
              <a:t>every </a:t>
            </a:r>
            <a:r>
              <a:rPr lang="en-GB" dirty="0">
                <a:latin typeface="OpenSans"/>
              </a:rPr>
              <a:t>message starts with a word from colon. Well, that would be a prefix </a:t>
            </a:r>
            <a:r>
              <a:rPr lang="en-GB" dirty="0" smtClean="0">
                <a:latin typeface="OpenSans"/>
              </a:rPr>
              <a:t>that the </a:t>
            </a:r>
            <a:r>
              <a:rPr lang="en-GB" dirty="0">
                <a:latin typeface="OpenSans"/>
              </a:rPr>
              <a:t>adversary knows. </a:t>
            </a:r>
            <a:endParaRPr lang="en-GB" dirty="0" smtClean="0">
              <a:latin typeface="OpenSans"/>
            </a:endParaRPr>
          </a:p>
          <a:p>
            <a:endParaRPr lang="en-GB" dirty="0">
              <a:latin typeface="OpenSans"/>
            </a:endParaRPr>
          </a:p>
          <a:p>
            <a:r>
              <a:rPr lang="en-GB" dirty="0" smtClean="0">
                <a:latin typeface="OpenSans"/>
              </a:rPr>
              <a:t>That </a:t>
            </a:r>
            <a:r>
              <a:rPr lang="en-GB" dirty="0">
                <a:latin typeface="OpenSans"/>
              </a:rPr>
              <a:t>the site, that the message must begin with from a colon. </a:t>
            </a:r>
          </a:p>
          <a:p>
            <a:endParaRPr lang="en-GB" dirty="0" smtClean="0">
              <a:latin typeface="OpenSans"/>
            </a:endParaRPr>
          </a:p>
          <a:p>
            <a:r>
              <a:rPr lang="en-GB" dirty="0" smtClean="0">
                <a:latin typeface="OpenSans"/>
              </a:rPr>
              <a:t>What </a:t>
            </a:r>
            <a:r>
              <a:rPr lang="en-GB" dirty="0">
                <a:latin typeface="OpenSans"/>
              </a:rPr>
              <a:t>it could do is </a:t>
            </a:r>
            <a:r>
              <a:rPr lang="en-GB" dirty="0" smtClean="0">
                <a:latin typeface="OpenSans"/>
              </a:rPr>
              <a:t>the </a:t>
            </a:r>
            <a:r>
              <a:rPr lang="en-GB" dirty="0">
                <a:latin typeface="OpenSans"/>
              </a:rPr>
              <a:t>cipher text with the words from colon, </a:t>
            </a:r>
            <a:r>
              <a:rPr lang="en-GB" dirty="0" smtClean="0">
                <a:latin typeface="OpenSans"/>
              </a:rPr>
              <a:t>with </a:t>
            </a:r>
            <a:r>
              <a:rPr lang="en-GB" dirty="0">
                <a:latin typeface="OpenSans"/>
              </a:rPr>
              <a:t>the little prefix of the message that it actually knows.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what that would </a:t>
            </a:r>
            <a:r>
              <a:rPr lang="en-GB" dirty="0" smtClean="0">
                <a:latin typeface="OpenSans"/>
              </a:rPr>
              <a:t>give </a:t>
            </a:r>
            <a:r>
              <a:rPr lang="en-GB" dirty="0">
                <a:latin typeface="OpenSans"/>
              </a:rPr>
              <a:t>it is a prefix </a:t>
            </a:r>
            <a:r>
              <a:rPr lang="en-GB" dirty="0" smtClean="0">
                <a:latin typeface="OpenSans"/>
              </a:rPr>
              <a:t>of </a:t>
            </a:r>
            <a:r>
              <a:rPr lang="en-GB" dirty="0">
                <a:latin typeface="OpenSans"/>
              </a:rPr>
              <a:t>the </a:t>
            </a:r>
            <a:r>
              <a:rPr lang="en-GB" dirty="0" smtClean="0">
                <a:latin typeface="OpenSans"/>
              </a:rPr>
              <a:t>pseudorandom </a:t>
            </a:r>
            <a:r>
              <a:rPr lang="en-GB" dirty="0">
                <a:latin typeface="OpenSans"/>
              </a:rPr>
              <a:t>sequence. And I would learn as a </a:t>
            </a:r>
            <a:r>
              <a:rPr lang="en-GB" dirty="0" smtClean="0">
                <a:latin typeface="OpenSans"/>
              </a:rPr>
              <a:t> result </a:t>
            </a:r>
            <a:r>
              <a:rPr lang="en-GB" dirty="0">
                <a:latin typeface="OpenSans"/>
              </a:rPr>
              <a:t>of this, it would learn a prefix of the </a:t>
            </a:r>
            <a:r>
              <a:rPr lang="en-GB" dirty="0" smtClean="0">
                <a:latin typeface="OpenSans"/>
              </a:rPr>
              <a:t>pseudorandom </a:t>
            </a:r>
            <a:r>
              <a:rPr lang="en-GB" dirty="0">
                <a:latin typeface="OpenSans"/>
              </a:rPr>
              <a:t>sequence but then we </a:t>
            </a:r>
            <a:r>
              <a:rPr lang="en-GB" dirty="0" smtClean="0">
                <a:latin typeface="OpenSans"/>
              </a:rPr>
              <a:t>know </a:t>
            </a:r>
            <a:r>
              <a:rPr lang="en-GB" dirty="0">
                <a:latin typeface="OpenSans"/>
              </a:rPr>
              <a:t>that once it has a prefix of the </a:t>
            </a:r>
            <a:r>
              <a:rPr lang="en-GB" dirty="0" smtClean="0">
                <a:latin typeface="OpenSans"/>
              </a:rPr>
              <a:t>pseudorandom </a:t>
            </a:r>
            <a:r>
              <a:rPr lang="en-GB" dirty="0">
                <a:latin typeface="OpenSans"/>
              </a:rPr>
              <a:t>sequence it can predict the </a:t>
            </a:r>
            <a:r>
              <a:rPr lang="en-GB" dirty="0" smtClean="0">
                <a:latin typeface="OpenSans"/>
              </a:rPr>
              <a:t>remainder </a:t>
            </a:r>
            <a:r>
              <a:rPr lang="en-GB" dirty="0">
                <a:latin typeface="OpenSans"/>
              </a:rPr>
              <a:t>of the </a:t>
            </a:r>
            <a:r>
              <a:rPr lang="en-GB" dirty="0" smtClean="0">
                <a:latin typeface="OpenSans"/>
              </a:rPr>
              <a:t>pseudorandom </a:t>
            </a:r>
            <a:r>
              <a:rPr lang="en-GB" dirty="0">
                <a:latin typeface="OpenSans"/>
              </a:rPr>
              <a:t>sequence and that would allow it to then predict </a:t>
            </a:r>
            <a:r>
              <a:rPr lang="en-GB" dirty="0" smtClean="0">
                <a:latin typeface="OpenSans"/>
              </a:rPr>
              <a:t>the </a:t>
            </a:r>
            <a:r>
              <a:rPr lang="en-GB" dirty="0">
                <a:latin typeface="OpenSans"/>
              </a:rPr>
              <a:t>rest of the message end. </a:t>
            </a:r>
            <a:endParaRPr lang="en-GB" dirty="0" smtClean="0">
              <a:latin typeface="OpenSans"/>
            </a:endParaRPr>
          </a:p>
          <a:p>
            <a:endParaRPr lang="en-GB" dirty="0">
              <a:latin typeface="OpenSans"/>
            </a:endParaRPr>
          </a:p>
        </p:txBody>
      </p:sp>
    </p:spTree>
    <p:extLst>
      <p:ext uri="{BB962C8B-B14F-4D97-AF65-F5344CB8AC3E}">
        <p14:creationId xmlns:p14="http://schemas.microsoft.com/office/powerpoint/2010/main" val="22788632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066800"/>
            <a:ext cx="8763000" cy="5078313"/>
          </a:xfrm>
          <a:prstGeom prst="rect">
            <a:avLst/>
          </a:prstGeom>
        </p:spPr>
        <p:txBody>
          <a:bodyPr wrap="square">
            <a:spAutoFit/>
          </a:bodyPr>
          <a:lstStyle/>
          <a:p>
            <a:endParaRPr lang="en-GB" dirty="0" smtClean="0">
              <a:latin typeface="OpenSans"/>
            </a:endParaRPr>
          </a:p>
          <a:p>
            <a:r>
              <a:rPr lang="en-GB" dirty="0" smtClean="0">
                <a:latin typeface="OpenSans"/>
              </a:rPr>
              <a:t>Then </a:t>
            </a:r>
            <a:r>
              <a:rPr lang="en-GB" dirty="0">
                <a:latin typeface="OpenSans"/>
              </a:rPr>
              <a:t>every email encrypted using the </a:t>
            </a:r>
            <a:r>
              <a:rPr lang="en-GB" dirty="0" smtClean="0">
                <a:latin typeface="OpenSans"/>
              </a:rPr>
              <a:t>stream cipher </a:t>
            </a:r>
            <a:r>
              <a:rPr lang="en-GB" dirty="0">
                <a:latin typeface="OpenSans"/>
              </a:rPr>
              <a:t>would be </a:t>
            </a:r>
            <a:r>
              <a:rPr lang="en-GB" dirty="0" err="1" smtClean="0">
                <a:latin typeface="OpenSans"/>
              </a:rPr>
              <a:t>decryptable</a:t>
            </a:r>
            <a:r>
              <a:rPr lang="en-GB" dirty="0" smtClean="0">
                <a:latin typeface="OpenSans"/>
              </a:rPr>
              <a:t> </a:t>
            </a:r>
            <a:r>
              <a:rPr lang="en-GB" dirty="0">
                <a:latin typeface="OpenSans"/>
              </a:rPr>
              <a:t>because, again, the attacker knows the </a:t>
            </a:r>
            <a:r>
              <a:rPr lang="en-GB" dirty="0" smtClean="0">
                <a:latin typeface="OpenSans"/>
              </a:rPr>
              <a:t>prefix </a:t>
            </a:r>
            <a:r>
              <a:rPr lang="en-GB" dirty="0">
                <a:latin typeface="OpenSans"/>
              </a:rPr>
              <a:t>of the message from which he deduces the prefix of the pad, which then </a:t>
            </a:r>
            <a:r>
              <a:rPr lang="en-GB" dirty="0" smtClean="0">
                <a:latin typeface="OpenSans"/>
              </a:rPr>
              <a:t>allows </a:t>
            </a:r>
            <a:r>
              <a:rPr lang="en-GB" dirty="0">
                <a:latin typeface="OpenSans"/>
              </a:rPr>
              <a:t>him to compute the rest of the pad, which then allows him to recover the </a:t>
            </a:r>
            <a:r>
              <a:rPr lang="en-GB" dirty="0" smtClean="0">
                <a:latin typeface="OpenSans"/>
              </a:rPr>
              <a:t>entire </a:t>
            </a:r>
            <a:r>
              <a:rPr lang="en-GB" dirty="0">
                <a:latin typeface="OpenSans"/>
              </a:rPr>
              <a:t>plain text. </a:t>
            </a:r>
            <a:endParaRPr lang="en-GB" dirty="0" smtClean="0">
              <a:latin typeface="OpenSans"/>
            </a:endParaRPr>
          </a:p>
          <a:p>
            <a:endParaRPr lang="en-GB" dirty="0">
              <a:latin typeface="OpenSans"/>
            </a:endParaRPr>
          </a:p>
          <a:p>
            <a:endParaRPr lang="en-GB" dirty="0" smtClean="0">
              <a:latin typeface="OpenSans"/>
            </a:endParaRPr>
          </a:p>
          <a:p>
            <a:r>
              <a:rPr lang="en-GB" dirty="0">
                <a:latin typeface="OpenSans"/>
              </a:rPr>
              <a:t>S</a:t>
            </a:r>
            <a:r>
              <a:rPr lang="en-GB" dirty="0" smtClean="0">
                <a:latin typeface="OpenSans"/>
              </a:rPr>
              <a:t>o </a:t>
            </a:r>
            <a:r>
              <a:rPr lang="en-GB" dirty="0">
                <a:latin typeface="OpenSans"/>
              </a:rPr>
              <a:t>this is an example that shows that in fact if a PRG </a:t>
            </a:r>
            <a:r>
              <a:rPr lang="en-GB" dirty="0" smtClean="0">
                <a:latin typeface="OpenSans"/>
              </a:rPr>
              <a:t>is </a:t>
            </a:r>
            <a:r>
              <a:rPr lang="en-GB" dirty="0">
                <a:latin typeface="OpenSans"/>
              </a:rPr>
              <a:t>predictable then already there are security problems. Because a small prefix </a:t>
            </a:r>
            <a:r>
              <a:rPr lang="en-GB" dirty="0" smtClean="0">
                <a:latin typeface="OpenSans"/>
              </a:rPr>
              <a:t>would </a:t>
            </a:r>
            <a:r>
              <a:rPr lang="en-GB" dirty="0">
                <a:latin typeface="OpenSans"/>
              </a:rPr>
              <a:t>reveal the entire message. </a:t>
            </a:r>
            <a:endParaRPr lang="en-GB" dirty="0" smtClean="0">
              <a:latin typeface="OpenSans"/>
            </a:endParaRPr>
          </a:p>
          <a:p>
            <a:endParaRPr lang="en-GB" dirty="0">
              <a:latin typeface="OpenSans"/>
            </a:endParaRPr>
          </a:p>
          <a:p>
            <a:r>
              <a:rPr lang="en-GB" dirty="0" smtClean="0">
                <a:latin typeface="OpenSans"/>
              </a:rPr>
              <a:t>As </a:t>
            </a:r>
            <a:r>
              <a:rPr lang="en-GB" dirty="0">
                <a:latin typeface="OpenSans"/>
              </a:rPr>
              <a:t>it turns out, even if I could predict just </a:t>
            </a:r>
            <a:r>
              <a:rPr lang="en-GB" dirty="0" smtClean="0">
                <a:latin typeface="OpenSans"/>
              </a:rPr>
              <a:t>one </a:t>
            </a:r>
            <a:r>
              <a:rPr lang="en-GB" dirty="0">
                <a:latin typeface="OpenSans"/>
              </a:rPr>
              <a:t>bit of the outputs. Even if given, you know, the first </a:t>
            </a:r>
            <a:r>
              <a:rPr lang="en-GB" dirty="0" smtClean="0">
                <a:latin typeface="OpenSans"/>
              </a:rPr>
              <a:t>(</a:t>
            </a:r>
            <a:r>
              <a:rPr lang="en-GB" dirty="0" err="1" smtClean="0">
                <a:latin typeface="OpenSans"/>
              </a:rPr>
              <a:t>i</a:t>
            </a:r>
            <a:r>
              <a:rPr lang="en-GB" dirty="0" smtClean="0">
                <a:latin typeface="OpenSans"/>
              </a:rPr>
              <a:t>) </a:t>
            </a:r>
            <a:r>
              <a:rPr lang="en-GB" dirty="0">
                <a:latin typeface="OpenSans"/>
              </a:rPr>
              <a:t>bits, I can predict the </a:t>
            </a:r>
            <a:r>
              <a:rPr lang="en-GB" dirty="0" smtClean="0">
                <a:latin typeface="OpenSans"/>
              </a:rPr>
              <a:t>next </a:t>
            </a:r>
            <a:r>
              <a:rPr lang="en-GB" dirty="0">
                <a:latin typeface="OpenSans"/>
              </a:rPr>
              <a:t>bits, the </a:t>
            </a:r>
            <a:r>
              <a:rPr lang="en-GB" dirty="0" smtClean="0">
                <a:latin typeface="OpenSans"/>
              </a:rPr>
              <a:t>(</a:t>
            </a:r>
            <a:r>
              <a:rPr lang="en-GB" dirty="0" err="1" smtClean="0">
                <a:latin typeface="OpenSans"/>
              </a:rPr>
              <a:t>i</a:t>
            </a:r>
            <a:r>
              <a:rPr lang="en-GB" dirty="0" smtClean="0">
                <a:latin typeface="OpenSans"/>
              </a:rPr>
              <a:t>) </a:t>
            </a:r>
            <a:r>
              <a:rPr lang="en-GB" dirty="0">
                <a:latin typeface="OpenSans"/>
              </a:rPr>
              <a:t>plus first bits. Already, this is a problem. </a:t>
            </a:r>
            <a:endParaRPr lang="en-GB" dirty="0" smtClean="0">
              <a:latin typeface="OpenSans"/>
            </a:endParaRPr>
          </a:p>
          <a:p>
            <a:endParaRPr lang="en-GB" dirty="0" smtClean="0">
              <a:latin typeface="OpenSans"/>
            </a:endParaRPr>
          </a:p>
          <a:p>
            <a:r>
              <a:rPr lang="en-GB" dirty="0" smtClean="0">
                <a:latin typeface="OpenSans"/>
              </a:rPr>
              <a:t>Because </a:t>
            </a:r>
            <a:r>
              <a:rPr lang="en-GB" dirty="0">
                <a:latin typeface="OpenSans"/>
              </a:rPr>
              <a:t>that would say </a:t>
            </a:r>
            <a:r>
              <a:rPr lang="en-GB" dirty="0" smtClean="0">
                <a:latin typeface="OpenSans"/>
              </a:rPr>
              <a:t>that </a:t>
            </a:r>
            <a:r>
              <a:rPr lang="en-GB" dirty="0">
                <a:latin typeface="OpenSans"/>
              </a:rPr>
              <a:t>given again, the first couple of letters in a message can predict, can </a:t>
            </a:r>
            <a:r>
              <a:rPr lang="en-GB" dirty="0" smtClean="0">
                <a:latin typeface="OpenSans"/>
              </a:rPr>
              <a:t>decrypt </a:t>
            </a:r>
            <a:r>
              <a:rPr lang="en-GB" dirty="0">
                <a:latin typeface="OpenSans"/>
              </a:rPr>
              <a:t>essentially, and recover the next bit of the message, or the next layer of </a:t>
            </a:r>
            <a:r>
              <a:rPr lang="en-GB" dirty="0" smtClean="0">
                <a:latin typeface="OpenSans"/>
              </a:rPr>
              <a:t>the </a:t>
            </a:r>
            <a:r>
              <a:rPr lang="en-GB" dirty="0">
                <a:latin typeface="OpenSans"/>
              </a:rPr>
              <a:t>message, and so on. </a:t>
            </a:r>
          </a:p>
        </p:txBody>
      </p:sp>
      <p:sp>
        <p:nvSpPr>
          <p:cNvPr id="4" name="Rectangle 3"/>
          <p:cNvSpPr/>
          <p:nvPr/>
        </p:nvSpPr>
        <p:spPr>
          <a:xfrm>
            <a:off x="152400" y="176094"/>
            <a:ext cx="8762999" cy="830997"/>
          </a:xfrm>
          <a:prstGeom prst="rect">
            <a:avLst/>
          </a:prstGeom>
        </p:spPr>
        <p:txBody>
          <a:bodyPr wrap="square">
            <a:spAutoFit/>
          </a:bodyPr>
          <a:lstStyle/>
          <a:p>
            <a:r>
              <a:rPr lang="en-GB" sz="2400" b="1" i="1" dirty="0">
                <a:solidFill>
                  <a:srgbClr val="0070C0"/>
                </a:solidFill>
                <a:effectLst>
                  <a:outerShdw blurRad="38100" dist="38100" dir="2700000" algn="tl">
                    <a:srgbClr val="000000">
                      <a:alpha val="43137"/>
                    </a:srgbClr>
                  </a:outerShdw>
                </a:effectLst>
              </a:rPr>
              <a:t>So for example if the pseudorandom generator was predictable given five bits of the pad. </a:t>
            </a:r>
          </a:p>
        </p:txBody>
      </p:sp>
    </p:spTree>
    <p:extLst>
      <p:ext uri="{BB962C8B-B14F-4D97-AF65-F5344CB8AC3E}">
        <p14:creationId xmlns:p14="http://schemas.microsoft.com/office/powerpoint/2010/main" val="215556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6" name="Picture 5"/>
          <p:cNvPicPr>
            <a:picLocks noChangeAspect="1"/>
          </p:cNvPicPr>
          <p:nvPr/>
        </p:nvPicPr>
        <p:blipFill>
          <a:blip r:embed="rId2"/>
          <a:stretch>
            <a:fillRect/>
          </a:stretch>
        </p:blipFill>
        <p:spPr>
          <a:xfrm>
            <a:off x="152400" y="244477"/>
            <a:ext cx="8758237" cy="6461124"/>
          </a:xfrm>
          <a:prstGeom prst="rect">
            <a:avLst/>
          </a:prstGeom>
        </p:spPr>
      </p:pic>
    </p:spTree>
    <p:extLst>
      <p:ext uri="{BB962C8B-B14F-4D97-AF65-F5344CB8AC3E}">
        <p14:creationId xmlns:p14="http://schemas.microsoft.com/office/powerpoint/2010/main" val="8625543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690336"/>
            <a:ext cx="8839200" cy="707886"/>
          </a:xfrm>
          <a:prstGeom prst="rect">
            <a:avLst/>
          </a:prstGeom>
        </p:spPr>
        <p:txBody>
          <a:bodyPr wrap="square">
            <a:spAutoFit/>
          </a:bodyPr>
          <a:lstStyle/>
          <a:p>
            <a:r>
              <a:rPr lang="en-GB" sz="2000" i="1" dirty="0">
                <a:solidFill>
                  <a:srgbClr val="0070C0"/>
                </a:solidFill>
                <a:latin typeface="OpenSans"/>
              </a:rPr>
              <a:t>So this predictability property shows that, you </a:t>
            </a:r>
            <a:r>
              <a:rPr lang="en-GB" sz="2000" i="1" dirty="0" smtClean="0">
                <a:solidFill>
                  <a:srgbClr val="0070C0"/>
                </a:solidFill>
                <a:latin typeface="OpenSans"/>
              </a:rPr>
              <a:t>know</a:t>
            </a:r>
            <a:r>
              <a:rPr lang="en-GB" sz="2000" i="1" dirty="0">
                <a:solidFill>
                  <a:srgbClr val="0070C0"/>
                </a:solidFill>
                <a:latin typeface="OpenSans"/>
              </a:rPr>
              <a:t>, if we use a PRG that's going to be used in a stream cypher, it had better be </a:t>
            </a:r>
            <a:r>
              <a:rPr lang="en-GB" sz="2000" i="1" dirty="0" smtClean="0">
                <a:solidFill>
                  <a:srgbClr val="0070C0"/>
                </a:solidFill>
                <a:latin typeface="OpenSans"/>
              </a:rPr>
              <a:t>unpredictable</a:t>
            </a:r>
            <a:r>
              <a:rPr lang="en-GB" sz="2000" i="1" dirty="0">
                <a:solidFill>
                  <a:srgbClr val="0070C0"/>
                </a:solidFill>
                <a:latin typeface="OpenSans"/>
              </a:rPr>
              <a:t>.</a:t>
            </a:r>
            <a:endParaRPr lang="en-GB" sz="2000" i="1" dirty="0">
              <a:solidFill>
                <a:srgbClr val="0070C0"/>
              </a:solidFill>
              <a:latin typeface="OpenSans"/>
            </a:endParaRPr>
          </a:p>
        </p:txBody>
      </p:sp>
    </p:spTree>
    <p:extLst>
      <p:ext uri="{BB962C8B-B14F-4D97-AF65-F5344CB8AC3E}">
        <p14:creationId xmlns:p14="http://schemas.microsoft.com/office/powerpoint/2010/main" val="1831739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8762"/>
            <a:ext cx="7772400" cy="731838"/>
          </a:xfrm>
        </p:spPr>
        <p:txBody>
          <a:bodyPr>
            <a:normAutofit fontScale="90000"/>
          </a:bodyPr>
          <a:lstStyle/>
          <a:p>
            <a:r>
              <a:rPr lang="en-US" dirty="0">
                <a:solidFill>
                  <a:schemeClr val="tx1"/>
                </a:solidFill>
                <a:latin typeface="Times New Roman" pitchFamily="18" charset="0"/>
                <a:cs typeface="Times New Roman" pitchFamily="18" charset="0"/>
              </a:rPr>
              <a:t>PRG must be unpredictable</a:t>
            </a:r>
          </a:p>
        </p:txBody>
      </p:sp>
      <p:pic>
        <p:nvPicPr>
          <p:cNvPr id="4" name="Ink 3"/>
          <p:cNvPicPr/>
          <p:nvPr/>
        </p:nvPicPr>
        <p:blipFill>
          <a:blip r:embed="rId3" cstate="print"/>
          <a:stretch>
            <a:fillRect/>
          </a:stretch>
        </p:blipFill>
        <p:spPr>
          <a:xfrm>
            <a:off x="609600" y="1447800"/>
            <a:ext cx="7836480" cy="5181600"/>
          </a:xfrm>
          <a:prstGeom prst="rect">
            <a:avLst/>
          </a:prstGeom>
        </p:spPr>
      </p:pic>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5031841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PRG must be unpredictable</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1422400"/>
            <a:ext cx="8534400" cy="5461000"/>
          </a:xfrm>
        </p:spPr>
        <p:txBody>
          <a:bodyPr>
            <a:normAutofit/>
          </a:bodyPr>
          <a:lstStyle/>
          <a:p>
            <a:pPr marL="0" indent="0">
              <a:buNone/>
            </a:pPr>
            <a:r>
              <a:rPr lang="en-US" sz="2400" dirty="0" smtClean="0">
                <a:latin typeface="Times New Roman" pitchFamily="18" charset="0"/>
                <a:cs typeface="Times New Roman" pitchFamily="18" charset="0"/>
              </a:rPr>
              <a:t>We say that  G: K ⟶ {0,1}</a:t>
            </a:r>
            <a:r>
              <a:rPr lang="en-US" sz="2400" baseline="50000" dirty="0" smtClean="0">
                <a:latin typeface="Times New Roman" pitchFamily="18" charset="0"/>
                <a:cs typeface="Times New Roman" pitchFamily="18" charset="0"/>
              </a:rPr>
              <a:t>n</a:t>
            </a:r>
            <a:r>
              <a:rPr lang="en-US" sz="2400" dirty="0" smtClean="0">
                <a:latin typeface="Times New Roman" pitchFamily="18" charset="0"/>
                <a:cs typeface="Times New Roman" pitchFamily="18" charset="0"/>
              </a:rPr>
              <a:t>  is </a:t>
            </a:r>
            <a:r>
              <a:rPr lang="en-US" sz="2400" b="1" dirty="0" smtClean="0">
                <a:latin typeface="Times New Roman" pitchFamily="18" charset="0"/>
                <a:cs typeface="Times New Roman" pitchFamily="18" charset="0"/>
              </a:rPr>
              <a:t>predictable</a:t>
            </a:r>
            <a:r>
              <a:rPr lang="en-US" sz="2400" dirty="0" smtClean="0">
                <a:latin typeface="Times New Roman" pitchFamily="18" charset="0"/>
                <a:cs typeface="Times New Roman" pitchFamily="18" charset="0"/>
              </a:rPr>
              <a:t> if:</a:t>
            </a:r>
            <a:endParaRPr lang="en-US" sz="2400" baseline="50000" dirty="0" smtClean="0">
              <a:latin typeface="Times New Roman" pitchFamily="18" charset="0"/>
              <a:cs typeface="Times New Roman" pitchFamily="18" charset="0"/>
            </a:endParaRPr>
          </a:p>
          <a:p>
            <a:pPr marL="0" indent="0">
              <a:buNone/>
            </a:pPr>
            <a:endParaRPr lang="en-US" sz="2800" dirty="0">
              <a:latin typeface="Times New Roman" pitchFamily="18" charset="0"/>
              <a:cs typeface="Times New Roman" pitchFamily="18" charset="0"/>
            </a:endParaRPr>
          </a:p>
          <a:p>
            <a:pPr marL="0" indent="0">
              <a:buNone/>
            </a:pPr>
            <a:endParaRPr lang="en-US" sz="2800" dirty="0" smtClean="0">
              <a:latin typeface="Times New Roman" pitchFamily="18" charset="0"/>
              <a:cs typeface="Times New Roman" pitchFamily="18" charset="0"/>
            </a:endParaRPr>
          </a:p>
          <a:p>
            <a:pPr marL="0" indent="0">
              <a:buNone/>
            </a:pPr>
            <a:endParaRPr lang="en-US" sz="2800" dirty="0">
              <a:latin typeface="Times New Roman" pitchFamily="18" charset="0"/>
              <a:cs typeface="Times New Roman" pitchFamily="18" charset="0"/>
            </a:endParaRPr>
          </a:p>
          <a:p>
            <a:pPr marL="0" indent="0">
              <a:spcBef>
                <a:spcPts val="2472"/>
              </a:spcBef>
              <a:buNone/>
            </a:pPr>
            <a:r>
              <a:rPr lang="en-US" sz="2800" u="sng" dirty="0" smtClean="0">
                <a:latin typeface="Times New Roman" pitchFamily="18" charset="0"/>
                <a:cs typeface="Times New Roman" pitchFamily="18" charset="0"/>
              </a:rPr>
              <a:t>Def</a:t>
            </a:r>
            <a:r>
              <a:rPr lang="en-US" sz="2800" dirty="0" smtClean="0">
                <a:latin typeface="Times New Roman" pitchFamily="18" charset="0"/>
                <a:cs typeface="Times New Roman" pitchFamily="18" charset="0"/>
              </a:rPr>
              <a:t>:   PRG is </a:t>
            </a:r>
            <a:r>
              <a:rPr lang="en-US" sz="2800" b="1" dirty="0" smtClean="0">
                <a:latin typeface="Times New Roman" pitchFamily="18" charset="0"/>
                <a:cs typeface="Times New Roman" pitchFamily="18" charset="0"/>
              </a:rPr>
              <a:t>unpredictable</a:t>
            </a:r>
            <a:r>
              <a:rPr lang="en-US" sz="2800" dirty="0" smtClean="0">
                <a:latin typeface="Times New Roman" pitchFamily="18" charset="0"/>
                <a:cs typeface="Times New Roman" pitchFamily="18" charset="0"/>
              </a:rPr>
              <a:t> if it is not predictable</a:t>
            </a:r>
          </a:p>
          <a:p>
            <a:pPr marL="0" indent="0">
              <a:lnSpc>
                <a:spcPct val="120000"/>
              </a:lnSpc>
              <a:buNone/>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i</a:t>
            </a:r>
            <a:r>
              <a:rPr lang="en-US" sz="2800" dirty="0" smtClean="0">
                <a:latin typeface="Times New Roman" pitchFamily="18" charset="0"/>
                <a:cs typeface="Times New Roman" pitchFamily="18" charset="0"/>
              </a:rPr>
              <a:t>:  no “</a:t>
            </a:r>
            <a:r>
              <a:rPr lang="en-US" sz="2800" dirty="0" err="1" smtClean="0">
                <a:latin typeface="Times New Roman" pitchFamily="18" charset="0"/>
                <a:cs typeface="Times New Roman" pitchFamily="18" charset="0"/>
              </a:rPr>
              <a:t>eff</a:t>
            </a:r>
            <a:r>
              <a:rPr lang="en-US" sz="2800" dirty="0" smtClean="0">
                <a:latin typeface="Times New Roman" pitchFamily="18" charset="0"/>
                <a:cs typeface="Times New Roman" pitchFamily="18" charset="0"/>
              </a:rPr>
              <a:t>” adv. can predict bit (i+1) for “non-</a:t>
            </a:r>
            <a:r>
              <a:rPr lang="en-US" sz="2800" dirty="0" err="1" smtClean="0">
                <a:latin typeface="Times New Roman" pitchFamily="18" charset="0"/>
                <a:cs typeface="Times New Roman" pitchFamily="18" charset="0"/>
              </a:rPr>
              <a:t>neg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ε</a:t>
            </a:r>
            <a:endParaRPr lang="en-US" sz="2800" dirty="0">
              <a:latin typeface="Times New Roman" pitchFamily="18" charset="0"/>
              <a:cs typeface="Times New Roman" pitchFamily="18" charset="0"/>
            </a:endParaRPr>
          </a:p>
        </p:txBody>
      </p:sp>
      <p:cxnSp>
        <p:nvCxnSpPr>
          <p:cNvPr id="5" name="Straight Connector 4"/>
          <p:cNvCxnSpPr/>
          <p:nvPr/>
        </p:nvCxnSpPr>
        <p:spPr>
          <a:xfrm>
            <a:off x="0" y="2743200"/>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Footer Placeholder 5"/>
          <p:cNvSpPr>
            <a:spLocks noGrp="1"/>
          </p:cNvSpPr>
          <p:nvPr>
            <p:ph type="ftr" sz="quarter" idx="11"/>
          </p:nvPr>
        </p:nvSpPr>
        <p:spPr/>
        <p:txBody>
          <a:bodyPr/>
          <a:lstStyle/>
          <a:p>
            <a:r>
              <a:rPr lang="en-US" smtClean="0"/>
              <a:t>FAST-NUCES</a:t>
            </a:r>
            <a:endParaRPr lang="en-US"/>
          </a:p>
        </p:txBody>
      </p:sp>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6671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304800"/>
            <a:ext cx="8686800" cy="4339650"/>
          </a:xfrm>
          <a:prstGeom prst="rect">
            <a:avLst/>
          </a:prstGeom>
        </p:spPr>
        <p:txBody>
          <a:bodyPr wrap="square">
            <a:spAutoFit/>
          </a:bodyPr>
          <a:lstStyle/>
          <a:p>
            <a:r>
              <a:rPr lang="en-GB" sz="2400" b="1" i="1" dirty="0" smtClean="0">
                <a:solidFill>
                  <a:srgbClr val="0070C0"/>
                </a:solidFill>
                <a:effectLst>
                  <a:outerShdw blurRad="38100" dist="38100" dir="2700000" algn="tl">
                    <a:srgbClr val="000000">
                      <a:alpha val="43137"/>
                    </a:srgbClr>
                  </a:outerShdw>
                </a:effectLst>
                <a:latin typeface="OpenSans"/>
              </a:rPr>
              <a:t>AN EXAMPLE</a:t>
            </a:r>
          </a:p>
          <a:p>
            <a:endParaRPr lang="en-GB" dirty="0">
              <a:latin typeface="OpenSans"/>
            </a:endParaRPr>
          </a:p>
          <a:p>
            <a:r>
              <a:rPr lang="en-GB" dirty="0" smtClean="0">
                <a:latin typeface="OpenSans"/>
              </a:rPr>
              <a:t>Suppose </a:t>
            </a:r>
            <a:r>
              <a:rPr lang="en-GB" dirty="0">
                <a:latin typeface="OpenSans"/>
              </a:rPr>
              <a:t>I give you a generator, and I ask you, is it predictable? Well, this </a:t>
            </a:r>
          </a:p>
          <a:p>
            <a:r>
              <a:rPr lang="en-GB" dirty="0">
                <a:latin typeface="OpenSans"/>
              </a:rPr>
              <a:t>generator happens to have the property, that if I XOR all the bits of the </a:t>
            </a:r>
          </a:p>
          <a:p>
            <a:r>
              <a:rPr lang="en-GB" dirty="0">
                <a:latin typeface="OpenSans"/>
              </a:rPr>
              <a:t>outputs, I always happen to </a:t>
            </a:r>
            <a:r>
              <a:rPr lang="en-GB" dirty="0" smtClean="0">
                <a:latin typeface="OpenSans"/>
              </a:rPr>
              <a:t>get =1. </a:t>
            </a:r>
          </a:p>
          <a:p>
            <a:endParaRPr lang="en-GB" dirty="0">
              <a:latin typeface="OpenSans"/>
            </a:endParaRPr>
          </a:p>
          <a:p>
            <a:r>
              <a:rPr lang="en-GB" dirty="0" smtClean="0">
                <a:latin typeface="OpenSans"/>
              </a:rPr>
              <a:t>So XOR all </a:t>
            </a:r>
            <a:r>
              <a:rPr lang="en-GB" dirty="0">
                <a:latin typeface="OpenSans"/>
              </a:rPr>
              <a:t>the bits. Bit number one, </a:t>
            </a:r>
            <a:r>
              <a:rPr lang="en-GB" dirty="0" smtClean="0">
                <a:latin typeface="OpenSans"/>
              </a:rPr>
              <a:t>XOR bit </a:t>
            </a:r>
            <a:r>
              <a:rPr lang="en-GB" dirty="0">
                <a:latin typeface="OpenSans"/>
              </a:rPr>
              <a:t>number two, </a:t>
            </a:r>
            <a:r>
              <a:rPr lang="en-GB" dirty="0" smtClean="0">
                <a:latin typeface="OpenSans"/>
              </a:rPr>
              <a:t>XOR bit </a:t>
            </a:r>
            <a:r>
              <a:rPr lang="en-GB" dirty="0">
                <a:latin typeface="OpenSans"/>
              </a:rPr>
              <a:t>number three. </a:t>
            </a:r>
            <a:endParaRPr lang="en-GB" dirty="0" smtClean="0">
              <a:latin typeface="OpenSans"/>
            </a:endParaRPr>
          </a:p>
          <a:p>
            <a:endParaRPr lang="en-GB" dirty="0">
              <a:latin typeface="OpenSans"/>
            </a:endParaRPr>
          </a:p>
          <a:p>
            <a:r>
              <a:rPr lang="en-GB" dirty="0" smtClean="0">
                <a:latin typeface="OpenSans"/>
              </a:rPr>
              <a:t>If XOR all </a:t>
            </a:r>
            <a:r>
              <a:rPr lang="en-GB" dirty="0">
                <a:latin typeface="OpenSans"/>
              </a:rPr>
              <a:t>those bits, I </a:t>
            </a:r>
            <a:r>
              <a:rPr lang="en-GB" dirty="0" smtClean="0">
                <a:latin typeface="OpenSans"/>
              </a:rPr>
              <a:t>happen </a:t>
            </a:r>
            <a:r>
              <a:rPr lang="en-GB" dirty="0">
                <a:latin typeface="OpenSans"/>
              </a:rPr>
              <a:t>to </a:t>
            </a:r>
            <a:r>
              <a:rPr lang="en-GB" b="1" dirty="0" smtClean="0">
                <a:solidFill>
                  <a:srgbClr val="FF0000"/>
                </a:solidFill>
                <a:latin typeface="OpenSans"/>
              </a:rPr>
              <a:t>get =1</a:t>
            </a:r>
            <a:r>
              <a:rPr lang="en-GB" dirty="0" smtClean="0">
                <a:latin typeface="OpenSans"/>
              </a:rPr>
              <a:t>. </a:t>
            </a:r>
          </a:p>
          <a:p>
            <a:endParaRPr lang="en-GB" dirty="0">
              <a:latin typeface="OpenSans"/>
            </a:endParaRPr>
          </a:p>
          <a:p>
            <a:r>
              <a:rPr lang="en-GB" b="1" dirty="0" smtClean="0">
                <a:solidFill>
                  <a:srgbClr val="FF0000"/>
                </a:solidFill>
                <a:effectLst>
                  <a:outerShdw blurRad="38100" dist="38100" dir="2700000" algn="tl">
                    <a:srgbClr val="000000">
                      <a:alpha val="43137"/>
                    </a:srgbClr>
                  </a:outerShdw>
                </a:effectLst>
                <a:latin typeface="OpenSans"/>
              </a:rPr>
              <a:t>The </a:t>
            </a:r>
            <a:r>
              <a:rPr lang="en-GB" b="1" dirty="0">
                <a:solidFill>
                  <a:srgbClr val="FF0000"/>
                </a:solidFill>
                <a:effectLst>
                  <a:outerShdw blurRad="38100" dist="38100" dir="2700000" algn="tl">
                    <a:srgbClr val="000000">
                      <a:alpha val="43137"/>
                    </a:srgbClr>
                  </a:outerShdw>
                </a:effectLst>
                <a:latin typeface="OpenSans"/>
              </a:rPr>
              <a:t>question is, is that a predictable generator? </a:t>
            </a:r>
            <a:endParaRPr lang="en-GB" b="1" dirty="0" smtClean="0">
              <a:solidFill>
                <a:srgbClr val="FF0000"/>
              </a:solidFill>
              <a:effectLst>
                <a:outerShdw blurRad="38100" dist="38100" dir="2700000" algn="tl">
                  <a:srgbClr val="000000">
                    <a:alpha val="43137"/>
                  </a:srgbClr>
                </a:outerShdw>
              </a:effectLst>
              <a:latin typeface="OpenSans"/>
            </a:endParaRPr>
          </a:p>
          <a:p>
            <a:endParaRPr lang="en-GB" b="1" dirty="0">
              <a:solidFill>
                <a:srgbClr val="FF0000"/>
              </a:solidFill>
              <a:effectLst>
                <a:outerShdw blurRad="38100" dist="38100" dir="2700000" algn="tl">
                  <a:srgbClr val="000000">
                    <a:alpha val="43137"/>
                  </a:srgbClr>
                </a:outerShdw>
              </a:effectLst>
              <a:latin typeface="OpenSans"/>
            </a:endParaRPr>
          </a:p>
          <a:p>
            <a:r>
              <a:rPr lang="en-GB" b="1" dirty="0" smtClean="0">
                <a:solidFill>
                  <a:srgbClr val="FF0000"/>
                </a:solidFill>
                <a:effectLst>
                  <a:outerShdw blurRad="38100" dist="38100" dir="2700000" algn="tl">
                    <a:srgbClr val="000000">
                      <a:alpha val="43137"/>
                    </a:srgbClr>
                  </a:outerShdw>
                </a:effectLst>
                <a:latin typeface="OpenSans"/>
              </a:rPr>
              <a:t>(SEE NEXT SLIDE FOR ANSWERS)</a:t>
            </a:r>
          </a:p>
          <a:p>
            <a:endParaRPr lang="en-GB" b="1" dirty="0">
              <a:solidFill>
                <a:srgbClr val="FF0000"/>
              </a:solidFill>
              <a:effectLst>
                <a:outerShdw blurRad="38100" dist="38100" dir="2700000" algn="tl">
                  <a:srgbClr val="000000">
                    <a:alpha val="43137"/>
                  </a:srgbClr>
                </a:outerShdw>
              </a:effectLst>
              <a:latin typeface="OpenSans"/>
            </a:endParaRPr>
          </a:p>
          <a:p>
            <a:r>
              <a:rPr lang="en-GB" dirty="0" smtClean="0">
                <a:latin typeface="OpenSans"/>
              </a:rPr>
              <a:t>.</a:t>
            </a:r>
            <a:endParaRPr lang="en-GB" b="0" i="0" dirty="0">
              <a:effectLst/>
              <a:latin typeface="OpenSans"/>
            </a:endParaRPr>
          </a:p>
        </p:txBody>
      </p:sp>
    </p:spTree>
    <p:extLst>
      <p:ext uri="{BB962C8B-B14F-4D97-AF65-F5344CB8AC3E}">
        <p14:creationId xmlns:p14="http://schemas.microsoft.com/office/powerpoint/2010/main" val="669284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81" y="177801"/>
            <a:ext cx="8839199" cy="1661993"/>
          </a:xfrm>
          <a:prstGeom prst="rect">
            <a:avLst/>
          </a:prstGeom>
          <a:noFill/>
        </p:spPr>
        <p:txBody>
          <a:bodyPr wrap="square" rtlCol="0">
            <a:spAutoFit/>
          </a:bodyPr>
          <a:lstStyle/>
          <a:p>
            <a:r>
              <a:rPr lang="en-US" sz="2400" dirty="0" smtClean="0">
                <a:latin typeface="Times New Roman" pitchFamily="18" charset="0"/>
                <a:cs typeface="Times New Roman" pitchFamily="18" charset="0"/>
              </a:rPr>
              <a:t>Suppose  </a:t>
            </a:r>
            <a:r>
              <a:rPr lang="en-US" sz="2400" dirty="0" smtClean="0">
                <a:latin typeface="Times New Roman" pitchFamily="18" charset="0"/>
                <a:cs typeface="Times New Roman" pitchFamily="18" charset="0"/>
              </a:rPr>
              <a:t>G:K ⟶ </a:t>
            </a:r>
            <a:r>
              <a:rPr lang="en-US" sz="2400" dirty="0">
                <a:latin typeface="Times New Roman" pitchFamily="18" charset="0"/>
                <a:cs typeface="Times New Roman" pitchFamily="18" charset="0"/>
              </a:rPr>
              <a:t>{0,1}</a:t>
            </a:r>
            <a:r>
              <a:rPr lang="en-US" sz="2400" baseline="50000" dirty="0">
                <a:latin typeface="Times New Roman" pitchFamily="18" charset="0"/>
                <a:cs typeface="Times New Roman" pitchFamily="18" charset="0"/>
              </a:rPr>
              <a:t>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is such that for all k:    </a:t>
            </a:r>
            <a:r>
              <a:rPr lang="en-US" sz="2400" b="1" dirty="0" smtClean="0">
                <a:solidFill>
                  <a:srgbClr val="558ED5"/>
                </a:solidFill>
                <a:latin typeface="Times New Roman" pitchFamily="18" charset="0"/>
                <a:cs typeface="Times New Roman" pitchFamily="18" charset="0"/>
              </a:rPr>
              <a:t>XOR(G(k)) = 1</a:t>
            </a:r>
            <a:endParaRPr lang="en-US" sz="2400" b="1" dirty="0">
              <a:solidFill>
                <a:srgbClr val="558ED5"/>
              </a:solidFill>
              <a:latin typeface="Times New Roman" pitchFamily="18" charset="0"/>
              <a:cs typeface="Times New Roman" pitchFamily="18" charset="0"/>
            </a:endParaRPr>
          </a:p>
          <a:p>
            <a:pPr>
              <a:spcBef>
                <a:spcPts val="1800"/>
              </a:spcBef>
            </a:pPr>
            <a:endParaRPr lang="en-US" sz="2400" dirty="0" smtClean="0">
              <a:latin typeface="Times New Roman" pitchFamily="18" charset="0"/>
              <a:cs typeface="Times New Roman" pitchFamily="18" charset="0"/>
            </a:endParaRPr>
          </a:p>
          <a:p>
            <a:pPr>
              <a:spcBef>
                <a:spcPts val="1800"/>
              </a:spcBef>
            </a:pPr>
            <a:r>
              <a:rPr lang="en-US" sz="2400" dirty="0" smtClean="0">
                <a:latin typeface="Times New Roman" pitchFamily="18" charset="0"/>
                <a:cs typeface="Times New Roman" pitchFamily="18" charset="0"/>
              </a:rPr>
              <a:t>Is </a:t>
            </a:r>
            <a:r>
              <a:rPr lang="en-US" sz="2400" dirty="0" smtClean="0">
                <a:latin typeface="Times New Roman" pitchFamily="18" charset="0"/>
                <a:cs typeface="Times New Roman" pitchFamily="18" charset="0"/>
              </a:rPr>
              <a:t>G predictable ??</a:t>
            </a:r>
            <a:endParaRPr lang="en-US" sz="2400" dirty="0">
              <a:latin typeface="Times New Roman" pitchFamily="18" charset="0"/>
              <a:cs typeface="Times New Roman" pitchFamily="18" charset="0"/>
            </a:endParaRPr>
          </a:p>
        </p:txBody>
      </p:sp>
      <p:sp>
        <p:nvSpPr>
          <p:cNvPr id="6" name="TextBox 5"/>
          <p:cNvSpPr txBox="1"/>
          <p:nvPr/>
        </p:nvSpPr>
        <p:spPr>
          <a:xfrm>
            <a:off x="207381" y="2026783"/>
            <a:ext cx="5891036"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Yes, given the first bit I can predict the second</a:t>
            </a:r>
          </a:p>
        </p:txBody>
      </p:sp>
      <p:sp>
        <p:nvSpPr>
          <p:cNvPr id="7" name="TextBox 6"/>
          <p:cNvSpPr txBox="1"/>
          <p:nvPr/>
        </p:nvSpPr>
        <p:spPr>
          <a:xfrm>
            <a:off x="304800" y="2632164"/>
            <a:ext cx="2969083"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No, G is unpredictable</a:t>
            </a:r>
          </a:p>
        </p:txBody>
      </p:sp>
      <p:sp>
        <p:nvSpPr>
          <p:cNvPr id="8" name="TextBox 7"/>
          <p:cNvSpPr txBox="1"/>
          <p:nvPr/>
        </p:nvSpPr>
        <p:spPr>
          <a:xfrm>
            <a:off x="304800" y="3210574"/>
            <a:ext cx="6739858"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Yes, given the first (n-1) bits I can predict the nth bit</a:t>
            </a:r>
          </a:p>
        </p:txBody>
      </p:sp>
      <p:sp>
        <p:nvSpPr>
          <p:cNvPr id="9" name="TextBox 8"/>
          <p:cNvSpPr txBox="1"/>
          <p:nvPr/>
        </p:nvSpPr>
        <p:spPr>
          <a:xfrm>
            <a:off x="331891" y="3732569"/>
            <a:ext cx="1457450"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It depends</a:t>
            </a:r>
          </a:p>
        </p:txBody>
      </p:sp>
      <p:pic>
        <p:nvPicPr>
          <p:cNvPr id="2" name="Ink 1"/>
          <p:cNvPicPr/>
          <p:nvPr/>
        </p:nvPicPr>
        <p:blipFill>
          <a:blip r:embed="rId2" cstate="print"/>
          <a:stretch>
            <a:fillRect/>
          </a:stretch>
        </p:blipFill>
        <p:spPr>
          <a:xfrm>
            <a:off x="7044658" y="3316275"/>
            <a:ext cx="676800" cy="294720"/>
          </a:xfrm>
          <a:prstGeom prst="rect">
            <a:avLst/>
          </a:prstGeom>
        </p:spPr>
      </p:pic>
      <p:sp>
        <p:nvSpPr>
          <p:cNvPr id="10" name="Footer Placeholder 5"/>
          <p:cNvSpPr txBox="1">
            <a:spLocks/>
          </p:cNvSpPr>
          <p:nvPr/>
        </p:nvSpPr>
        <p:spPr>
          <a:xfrm>
            <a:off x="914400" y="6172200"/>
            <a:ext cx="39624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FAST-NUCES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10"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
        <p:nvSpPr>
          <p:cNvPr id="3" name="Rectangle 2"/>
          <p:cNvSpPr/>
          <p:nvPr/>
        </p:nvSpPr>
        <p:spPr>
          <a:xfrm>
            <a:off x="54979" y="4436837"/>
            <a:ext cx="8970381" cy="1477328"/>
          </a:xfrm>
          <a:prstGeom prst="rect">
            <a:avLst/>
          </a:prstGeom>
        </p:spPr>
        <p:txBody>
          <a:bodyPr wrap="square">
            <a:spAutoFit/>
          </a:bodyPr>
          <a:lstStyle/>
          <a:p>
            <a:r>
              <a:rPr lang="en-GB" dirty="0"/>
              <a:t>And again, I hope everybody answered yes, that essentially given the first n minus one </a:t>
            </a:r>
            <a:r>
              <a:rPr lang="en-GB" dirty="0" smtClean="0"/>
              <a:t>bits </a:t>
            </a:r>
            <a:r>
              <a:rPr lang="en-GB" dirty="0"/>
              <a:t>of the outputs, I can predict the nth bit because it would just be the bits </a:t>
            </a:r>
            <a:r>
              <a:rPr lang="en-GB" dirty="0" smtClean="0"/>
              <a:t>that's </a:t>
            </a:r>
            <a:r>
              <a:rPr lang="en-GB" dirty="0"/>
              <a:t>needed to make the </a:t>
            </a:r>
            <a:r>
              <a:rPr lang="en-GB" dirty="0" smtClean="0"/>
              <a:t>XOR all </a:t>
            </a:r>
            <a:r>
              <a:rPr lang="en-GB" dirty="0"/>
              <a:t>the bits be one. </a:t>
            </a:r>
            <a:endParaRPr lang="en-GB" dirty="0" smtClean="0"/>
          </a:p>
          <a:p>
            <a:endParaRPr lang="en-GB" dirty="0"/>
          </a:p>
          <a:p>
            <a:r>
              <a:rPr lang="en-GB" dirty="0" smtClean="0"/>
              <a:t>In </a:t>
            </a:r>
            <a:r>
              <a:rPr lang="en-GB" dirty="0"/>
              <a:t>other words, I give you </a:t>
            </a:r>
            <a:r>
              <a:rPr lang="en-GB" dirty="0" smtClean="0"/>
              <a:t>all </a:t>
            </a:r>
            <a:r>
              <a:rPr lang="en-GB" dirty="0"/>
              <a:t>but one of the bits of the generator, you can actually predict the last bit of </a:t>
            </a:r>
          </a:p>
          <a:p>
            <a:r>
              <a:rPr lang="en-GB" dirty="0"/>
              <a:t>the generator. </a:t>
            </a:r>
            <a:r>
              <a:rPr lang="en-GB" b="1" dirty="0">
                <a:solidFill>
                  <a:srgbClr val="0070C0"/>
                </a:solidFill>
              </a:rPr>
              <a:t>Now that we've seen that PRGs have to be </a:t>
            </a:r>
            <a:r>
              <a:rPr lang="en-GB" b="1" dirty="0" smtClean="0">
                <a:solidFill>
                  <a:srgbClr val="0070C0"/>
                </a:solidFill>
              </a:rPr>
              <a:t>unpredictable.</a:t>
            </a:r>
            <a:endParaRPr lang="en-GB" dirty="0"/>
          </a:p>
        </p:txBody>
      </p:sp>
    </p:spTree>
    <p:extLst>
      <p:ext uri="{BB962C8B-B14F-4D97-AF65-F5344CB8AC3E}">
        <p14:creationId xmlns:p14="http://schemas.microsoft.com/office/powerpoint/2010/main" val="37508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Tree>
    <p:extLst>
      <p:ext uri="{BB962C8B-B14F-4D97-AF65-F5344CB8AC3E}">
        <p14:creationId xmlns:p14="http://schemas.microsoft.com/office/powerpoint/2010/main" val="2122309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772400" cy="639762"/>
          </a:xfrm>
        </p:spPr>
        <p:txBody>
          <a:bodyPr>
            <a:normAutofit fontScale="90000"/>
          </a:bodyPr>
          <a:lstStyle/>
          <a:p>
            <a:r>
              <a:rPr lang="en-US" dirty="0" smtClean="0">
                <a:solidFill>
                  <a:schemeClr val="tx1"/>
                </a:solidFill>
                <a:latin typeface="Times New Roman" pitchFamily="18" charset="0"/>
                <a:cs typeface="Times New Roman" pitchFamily="18" charset="0"/>
              </a:rPr>
              <a:t>Weak PRGs     </a:t>
            </a:r>
            <a:r>
              <a:rPr lang="en-US" sz="2400" dirty="0" smtClean="0">
                <a:solidFill>
                  <a:schemeClr val="tx1"/>
                </a:solidFill>
                <a:latin typeface="Times New Roman" pitchFamily="18" charset="0"/>
                <a:cs typeface="Times New Roman" pitchFamily="18" charset="0"/>
              </a:rPr>
              <a:t>(do not use for crypto)</a:t>
            </a:r>
            <a:endParaRPr lang="en-US" sz="2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297787"/>
            <a:ext cx="8888737" cy="5257799"/>
          </a:xfrm>
        </p:spPr>
        <p:txBody>
          <a:bodyPr>
            <a:normAutofit/>
          </a:bodyPr>
          <a:lstStyle/>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400" dirty="0" smtClean="0"/>
          </a:p>
          <a:p>
            <a:pPr marL="0" indent="0">
              <a:buNone/>
            </a:pPr>
            <a:endParaRPr lang="en-US" sz="2400" dirty="0" smtClean="0"/>
          </a:p>
          <a:p>
            <a:pPr marL="0" indent="0">
              <a:buNone/>
            </a:pPr>
            <a:endParaRPr lang="en-US" sz="2400" dirty="0"/>
          </a:p>
          <a:p>
            <a:pPr marL="0" indent="0">
              <a:buNone/>
            </a:pPr>
            <a:r>
              <a:rPr lang="en-US" sz="2400" dirty="0" smtClean="0"/>
              <a:t>With </a:t>
            </a:r>
            <a:r>
              <a:rPr lang="en-US" sz="2400" dirty="0" smtClean="0"/>
              <a:t>LCG small number of outputs can be use to predict remaining bits</a:t>
            </a:r>
          </a:p>
          <a:p>
            <a:pPr marL="0" indent="0">
              <a:buNone/>
            </a:pPr>
            <a:endParaRPr lang="en-US" sz="2400" dirty="0" smtClean="0"/>
          </a:p>
          <a:p>
            <a:pPr marL="0" indent="0">
              <a:buNone/>
            </a:pPr>
            <a:r>
              <a:rPr lang="en-US" sz="2400" dirty="0" err="1" smtClean="0"/>
              <a:t>glibc</a:t>
            </a:r>
            <a:r>
              <a:rPr lang="en-US" sz="2400" dirty="0" smtClean="0"/>
              <a:t> random():</a:t>
            </a:r>
          </a:p>
          <a:p>
            <a:pPr marL="0" indent="0">
              <a:buNone/>
            </a:pPr>
            <a:r>
              <a:rPr lang="en-US" sz="2400" dirty="0"/>
              <a:t>	</a:t>
            </a:r>
            <a:endParaRPr lang="en-US" sz="2400" dirty="0" smtClean="0"/>
          </a:p>
        </p:txBody>
      </p:sp>
      <p:sp>
        <p:nvSpPr>
          <p:cNvPr id="6" name="Footer Placeholder 5"/>
          <p:cNvSpPr>
            <a:spLocks noGrp="1"/>
          </p:cNvSpPr>
          <p:nvPr>
            <p:ph type="ftr" sz="quarter" idx="11"/>
          </p:nvPr>
        </p:nvSpPr>
        <p:spPr/>
        <p:txBody>
          <a:bodyPr/>
          <a:lstStyle/>
          <a:p>
            <a:r>
              <a:rPr lang="en-US" dirty="0" smtClean="0"/>
              <a:t>FAST-NUCES</a:t>
            </a:r>
            <a:endParaRPr lang="en-US" dirty="0"/>
          </a:p>
        </p:txBody>
      </p:sp>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152400" y="990600"/>
            <a:ext cx="8888738" cy="1304657"/>
          </a:xfrm>
          <a:prstGeom prst="rect">
            <a:avLst/>
          </a:prstGeom>
        </p:spPr>
      </p:pic>
    </p:spTree>
    <p:extLst>
      <p:ext uri="{BB962C8B-B14F-4D97-AF65-F5344CB8AC3E}">
        <p14:creationId xmlns:p14="http://schemas.microsoft.com/office/powerpoint/2010/main" val="2958784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686800" cy="6463308"/>
          </a:xfrm>
          <a:prstGeom prst="rect">
            <a:avLst/>
          </a:prstGeom>
        </p:spPr>
        <p:txBody>
          <a:bodyPr wrap="square">
            <a:spAutoFit/>
          </a:bodyPr>
          <a:lstStyle/>
          <a:p>
            <a:r>
              <a:rPr lang="en-GB" dirty="0">
                <a:latin typeface="OpenSans"/>
              </a:rPr>
              <a:t>So a very common PRG that should actually never be used for crypto is </a:t>
            </a:r>
          </a:p>
          <a:p>
            <a:r>
              <a:rPr lang="en-GB" dirty="0">
                <a:latin typeface="OpenSans"/>
              </a:rPr>
              <a:t>called a linear congruential generator. So let me explain what a linear congruential </a:t>
            </a:r>
          </a:p>
          <a:p>
            <a:r>
              <a:rPr lang="en-GB" dirty="0">
                <a:latin typeface="OpenSans"/>
              </a:rPr>
              <a:t>generator is. </a:t>
            </a:r>
            <a:endParaRPr lang="en-GB" dirty="0" smtClean="0">
              <a:latin typeface="OpenSans"/>
            </a:endParaRPr>
          </a:p>
          <a:p>
            <a:endParaRPr lang="en-GB" dirty="0">
              <a:latin typeface="OpenSans"/>
            </a:endParaRPr>
          </a:p>
          <a:p>
            <a:r>
              <a:rPr lang="en-GB" dirty="0" smtClean="0">
                <a:latin typeface="OpenSans"/>
              </a:rPr>
              <a:t>Basically </a:t>
            </a:r>
            <a:r>
              <a:rPr lang="en-GB" dirty="0">
                <a:latin typeface="OpenSans"/>
              </a:rPr>
              <a:t>it has parameters. It has three parameters. I'll call them </a:t>
            </a:r>
            <a:r>
              <a:rPr lang="en-GB" i="1" dirty="0" smtClean="0">
                <a:latin typeface="OpenSans"/>
              </a:rPr>
              <a:t>a</a:t>
            </a:r>
            <a:r>
              <a:rPr lang="en-GB" dirty="0" smtClean="0">
                <a:latin typeface="OpenSans"/>
              </a:rPr>
              <a:t>,</a:t>
            </a:r>
            <a:r>
              <a:rPr lang="en-GB" dirty="0">
                <a:latin typeface="OpenSans"/>
              </a:rPr>
              <a:t> </a:t>
            </a:r>
            <a:r>
              <a:rPr lang="en-GB" i="1" dirty="0" smtClean="0">
                <a:latin typeface="OpenSans"/>
              </a:rPr>
              <a:t>b</a:t>
            </a:r>
            <a:r>
              <a:rPr lang="en-GB" dirty="0" smtClean="0">
                <a:latin typeface="OpenSans"/>
              </a:rPr>
              <a:t> </a:t>
            </a:r>
            <a:r>
              <a:rPr lang="en-GB" dirty="0">
                <a:latin typeface="OpenSans"/>
              </a:rPr>
              <a:t>and </a:t>
            </a:r>
            <a:r>
              <a:rPr lang="en-GB" i="1" dirty="0" smtClean="0">
                <a:latin typeface="OpenSans"/>
              </a:rPr>
              <a:t>p</a:t>
            </a:r>
            <a:r>
              <a:rPr lang="en-GB" dirty="0" smtClean="0">
                <a:latin typeface="OpenSans"/>
              </a:rPr>
              <a:t>. </a:t>
            </a:r>
          </a:p>
          <a:p>
            <a:endParaRPr lang="en-GB" dirty="0">
              <a:latin typeface="OpenSans"/>
            </a:endParaRPr>
          </a:p>
          <a:p>
            <a:r>
              <a:rPr lang="en-GB" b="1" i="1" dirty="0">
                <a:latin typeface="OpenSans"/>
              </a:rPr>
              <a:t>a</a:t>
            </a:r>
            <a:r>
              <a:rPr lang="en-GB" dirty="0" smtClean="0">
                <a:latin typeface="OpenSans"/>
              </a:rPr>
              <a:t> </a:t>
            </a:r>
            <a:r>
              <a:rPr lang="en-GB" dirty="0">
                <a:latin typeface="OpenSans"/>
              </a:rPr>
              <a:t>and </a:t>
            </a:r>
            <a:r>
              <a:rPr lang="en-GB" b="1" i="1" dirty="0" smtClean="0">
                <a:latin typeface="OpenSans"/>
              </a:rPr>
              <a:t>b</a:t>
            </a:r>
            <a:r>
              <a:rPr lang="en-GB" dirty="0" smtClean="0">
                <a:latin typeface="OpenSans"/>
              </a:rPr>
              <a:t> </a:t>
            </a:r>
            <a:r>
              <a:rPr lang="en-GB" dirty="0">
                <a:latin typeface="OpenSans"/>
              </a:rPr>
              <a:t>are just </a:t>
            </a:r>
            <a:r>
              <a:rPr lang="en-GB" b="1" dirty="0">
                <a:latin typeface="OpenSans"/>
              </a:rPr>
              <a:t>integers</a:t>
            </a:r>
            <a:r>
              <a:rPr lang="en-GB" dirty="0">
                <a:latin typeface="OpenSans"/>
              </a:rPr>
              <a:t> and </a:t>
            </a:r>
            <a:r>
              <a:rPr lang="en-GB" b="1" i="1" dirty="0" smtClean="0">
                <a:latin typeface="OpenSans"/>
              </a:rPr>
              <a:t>p</a:t>
            </a:r>
            <a:r>
              <a:rPr lang="en-GB" dirty="0" smtClean="0">
                <a:latin typeface="OpenSans"/>
              </a:rPr>
              <a:t> </a:t>
            </a:r>
            <a:r>
              <a:rPr lang="en-GB" dirty="0">
                <a:latin typeface="OpenSans"/>
              </a:rPr>
              <a:t>is a </a:t>
            </a:r>
            <a:r>
              <a:rPr lang="en-GB" b="1" dirty="0">
                <a:latin typeface="OpenSans"/>
              </a:rPr>
              <a:t>prime</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 generator is defined </a:t>
            </a:r>
            <a:r>
              <a:rPr lang="en-GB" dirty="0" smtClean="0">
                <a:latin typeface="OpenSans"/>
              </a:rPr>
              <a:t>as </a:t>
            </a:r>
            <a:r>
              <a:rPr lang="en-GB" dirty="0">
                <a:latin typeface="OpenSans"/>
              </a:rPr>
              <a:t>follows, essentially I'll say </a:t>
            </a:r>
            <a:r>
              <a:rPr lang="en-GB" dirty="0" smtClean="0">
                <a:latin typeface="OpenSans"/>
              </a:rPr>
              <a:t>r[0] = </a:t>
            </a:r>
            <a:r>
              <a:rPr lang="en-GB" dirty="0">
                <a:latin typeface="OpenSans"/>
              </a:rPr>
              <a:t>is the seed of the generator. And then the </a:t>
            </a:r>
            <a:r>
              <a:rPr lang="en-GB" dirty="0" smtClean="0">
                <a:latin typeface="OpenSans"/>
              </a:rPr>
              <a:t>way </a:t>
            </a:r>
            <a:r>
              <a:rPr lang="en-GB" dirty="0">
                <a:latin typeface="OpenSans"/>
              </a:rPr>
              <a:t>you generate randomness is </a:t>
            </a:r>
            <a:r>
              <a:rPr lang="en-GB" b="1" dirty="0">
                <a:solidFill>
                  <a:srgbClr val="FF0000"/>
                </a:solidFill>
                <a:latin typeface="OpenSans"/>
              </a:rPr>
              <a:t>basically you </a:t>
            </a:r>
            <a:r>
              <a:rPr lang="en-GB" b="1" dirty="0" smtClean="0">
                <a:solidFill>
                  <a:srgbClr val="FF0000"/>
                </a:solidFill>
                <a:latin typeface="OpenSans"/>
              </a:rPr>
              <a:t>iteratively run </a:t>
            </a:r>
            <a:r>
              <a:rPr lang="en-GB" b="1" dirty="0">
                <a:solidFill>
                  <a:srgbClr val="FF0000"/>
                </a:solidFill>
                <a:latin typeface="OpenSans"/>
              </a:rPr>
              <a:t>through the following </a:t>
            </a:r>
            <a:r>
              <a:rPr lang="en-GB" b="1" dirty="0" smtClean="0">
                <a:solidFill>
                  <a:srgbClr val="FF0000"/>
                </a:solidFill>
                <a:latin typeface="OpenSans"/>
              </a:rPr>
              <a:t>steps</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You </a:t>
            </a:r>
            <a:r>
              <a:rPr lang="en-GB" dirty="0">
                <a:latin typeface="OpenSans"/>
              </a:rPr>
              <a:t>compute a times r of I minus one plus b modular p. Then you output a </a:t>
            </a:r>
          </a:p>
          <a:p>
            <a:r>
              <a:rPr lang="en-GB" dirty="0">
                <a:latin typeface="OpenSans"/>
              </a:rPr>
              <a:t>few bits of the current states, output few bits of our </a:t>
            </a:r>
            <a:r>
              <a:rPr lang="en-GB" dirty="0" err="1">
                <a:latin typeface="OpenSans"/>
              </a:rPr>
              <a:t>i</a:t>
            </a:r>
            <a:r>
              <a:rPr lang="en-GB" dirty="0">
                <a:latin typeface="OpenSans"/>
              </a:rPr>
              <a:t>. Then, of course, you </a:t>
            </a:r>
          </a:p>
          <a:p>
            <a:r>
              <a:rPr lang="en-GB" dirty="0">
                <a:latin typeface="OpenSans"/>
              </a:rPr>
              <a:t>increment </a:t>
            </a:r>
            <a:r>
              <a:rPr lang="en-GB" dirty="0" smtClean="0">
                <a:latin typeface="OpenSans"/>
              </a:rPr>
              <a:t>(</a:t>
            </a:r>
            <a:r>
              <a:rPr lang="en-GB" dirty="0" err="1" smtClean="0">
                <a:latin typeface="OpenSans"/>
              </a:rPr>
              <a:t>i</a:t>
            </a:r>
            <a:r>
              <a:rPr lang="en-GB" dirty="0" smtClean="0">
                <a:latin typeface="OpenSans"/>
              </a:rPr>
              <a:t>) </a:t>
            </a:r>
            <a:r>
              <a:rPr lang="en-GB" dirty="0">
                <a:latin typeface="OpenSans"/>
              </a:rPr>
              <a:t>and you iterate this again and again and again. Okay? So you can see how </a:t>
            </a:r>
            <a:r>
              <a:rPr lang="en-GB" dirty="0" smtClean="0">
                <a:latin typeface="OpenSans"/>
              </a:rPr>
              <a:t>this </a:t>
            </a:r>
            <a:r>
              <a:rPr lang="en-GB" dirty="0">
                <a:latin typeface="OpenSans"/>
              </a:rPr>
              <a:t>generator proceeds. It starts with a particular seed. At every step there is </a:t>
            </a:r>
          </a:p>
          <a:p>
            <a:r>
              <a:rPr lang="en-GB" dirty="0">
                <a:latin typeface="OpenSans"/>
              </a:rPr>
              <a:t>this </a:t>
            </a:r>
            <a:r>
              <a:rPr lang="en-GB" dirty="0" smtClean="0">
                <a:latin typeface="OpenSans"/>
              </a:rPr>
              <a:t>Linear </a:t>
            </a:r>
            <a:r>
              <a:rPr lang="en-GB" dirty="0">
                <a:latin typeface="OpenSans"/>
              </a:rPr>
              <a:t>transformation that's being applied to the seed. And then you output a </a:t>
            </a:r>
          </a:p>
          <a:p>
            <a:r>
              <a:rPr lang="en-GB" dirty="0">
                <a:latin typeface="OpenSans"/>
              </a:rPr>
              <a:t>few bits of the current state and then you do that again and again and again and </a:t>
            </a:r>
          </a:p>
          <a:p>
            <a:r>
              <a:rPr lang="en-GB" dirty="0">
                <a:latin typeface="OpenSans"/>
              </a:rPr>
              <a:t>again. Unfortunately even though this generator has good statistical properties </a:t>
            </a:r>
          </a:p>
          <a:p>
            <a:r>
              <a:rPr lang="en-GB" dirty="0">
                <a:latin typeface="OpenSans"/>
              </a:rPr>
              <a:t>in the sense that, for example, the number of zeroes it outputs is likely going to be </a:t>
            </a:r>
          </a:p>
          <a:p>
            <a:r>
              <a:rPr lang="en-GB" dirty="0">
                <a:latin typeface="OpenSans"/>
              </a:rPr>
              <a:t>similar to the number of ones and so on; it has, you can actually argue all sorts </a:t>
            </a:r>
          </a:p>
          <a:p>
            <a:r>
              <a:rPr lang="en-GB" dirty="0">
                <a:latin typeface="OpenSans"/>
              </a:rPr>
              <a:t>of nice statistical properties about this, nevertheless it is a very easy generator </a:t>
            </a:r>
          </a:p>
          <a:p>
            <a:r>
              <a:rPr lang="en-GB" dirty="0">
                <a:latin typeface="OpenSans"/>
              </a:rPr>
              <a:t>to predict. </a:t>
            </a:r>
            <a:endParaRPr lang="en-GB" b="0" i="0" dirty="0">
              <a:effectLst/>
              <a:latin typeface="OpenSans"/>
            </a:endParaRPr>
          </a:p>
        </p:txBody>
      </p:sp>
    </p:spTree>
    <p:extLst>
      <p:ext uri="{BB962C8B-B14F-4D97-AF65-F5344CB8AC3E}">
        <p14:creationId xmlns:p14="http://schemas.microsoft.com/office/powerpoint/2010/main" val="3969038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2895600"/>
            <a:ext cx="8915400" cy="3416320"/>
          </a:xfrm>
          <a:prstGeom prst="rect">
            <a:avLst/>
          </a:prstGeom>
        </p:spPr>
        <p:txBody>
          <a:bodyPr wrap="square">
            <a:spAutoFit/>
          </a:bodyPr>
          <a:lstStyle/>
          <a:p>
            <a:endParaRPr lang="en-GB" dirty="0">
              <a:latin typeface="OpenSans"/>
            </a:endParaRPr>
          </a:p>
          <a:p>
            <a:r>
              <a:rPr lang="en-GB" dirty="0" smtClean="0">
                <a:latin typeface="OpenSans"/>
              </a:rPr>
              <a:t>That </a:t>
            </a:r>
            <a:r>
              <a:rPr lang="en-GB" dirty="0">
                <a:latin typeface="OpenSans"/>
              </a:rPr>
              <a:t>you can see. I just wrote down the definition here. You can </a:t>
            </a:r>
            <a:r>
              <a:rPr lang="en-GB" dirty="0" smtClean="0">
                <a:latin typeface="OpenSans"/>
              </a:rPr>
              <a:t>see </a:t>
            </a:r>
            <a:r>
              <a:rPr lang="en-GB" dirty="0">
                <a:latin typeface="OpenSans"/>
              </a:rPr>
              <a:t>that is basically outputs a few bits at every </a:t>
            </a:r>
            <a:r>
              <a:rPr lang="en-GB" dirty="0" smtClean="0">
                <a:latin typeface="OpenSans"/>
              </a:rPr>
              <a:t>iteration </a:t>
            </a:r>
            <a:r>
              <a:rPr lang="en-GB" dirty="0">
                <a:latin typeface="OpenSans"/>
              </a:rPr>
              <a:t>and it just does this </a:t>
            </a:r>
            <a:r>
              <a:rPr lang="en-GB" dirty="0" smtClean="0">
                <a:latin typeface="OpenSans"/>
              </a:rPr>
              <a:t>simple </a:t>
            </a:r>
            <a:r>
              <a:rPr lang="en-GB" dirty="0">
                <a:latin typeface="OpenSans"/>
              </a:rPr>
              <a:t>linear transformation at every step. Again, this is a very easy generator </a:t>
            </a:r>
            <a:r>
              <a:rPr lang="en-GB" dirty="0" smtClean="0">
                <a:latin typeface="OpenSans"/>
              </a:rPr>
              <a:t>to </a:t>
            </a:r>
            <a:r>
              <a:rPr lang="en-GB" dirty="0">
                <a:latin typeface="OpenSans"/>
              </a:rPr>
              <a:t>predict and should never ever be used for crypto. And so the lesson I want to </a:t>
            </a:r>
            <a:r>
              <a:rPr lang="en-GB" dirty="0" smtClean="0">
                <a:latin typeface="OpenSans"/>
              </a:rPr>
              <a:t>emphasize </a:t>
            </a:r>
            <a:r>
              <a:rPr lang="en-GB" dirty="0">
                <a:latin typeface="OpenSans"/>
              </a:rPr>
              <a:t>here is never ever use the built-in </a:t>
            </a:r>
            <a:r>
              <a:rPr lang="en-GB" dirty="0" err="1">
                <a:latin typeface="OpenSans"/>
              </a:rPr>
              <a:t>glibc</a:t>
            </a:r>
            <a:r>
              <a:rPr lang="en-GB" dirty="0">
                <a:latin typeface="OpenSans"/>
              </a:rPr>
              <a:t> function random. </a:t>
            </a:r>
            <a:endParaRPr lang="en-GB" dirty="0" smtClean="0">
              <a:latin typeface="OpenSans"/>
            </a:endParaRPr>
          </a:p>
          <a:p>
            <a:endParaRPr lang="en-GB" dirty="0">
              <a:latin typeface="OpenSans"/>
            </a:endParaRPr>
          </a:p>
          <a:p>
            <a:r>
              <a:rPr lang="en-GB" dirty="0" smtClean="0">
                <a:latin typeface="OpenSans"/>
              </a:rPr>
              <a:t>For </a:t>
            </a:r>
            <a:r>
              <a:rPr lang="en-GB" dirty="0">
                <a:latin typeface="OpenSans"/>
              </a:rPr>
              <a:t>crypto, </a:t>
            </a:r>
            <a:r>
              <a:rPr lang="en-GB" dirty="0" smtClean="0">
                <a:latin typeface="OpenSans"/>
              </a:rPr>
              <a:t>because </a:t>
            </a:r>
            <a:r>
              <a:rPr lang="en-GB" dirty="0">
                <a:latin typeface="OpenSans"/>
              </a:rPr>
              <a:t>it doesn't reduce, cryptographic randomness, in the sense </a:t>
            </a:r>
            <a:r>
              <a:rPr lang="en-GB" dirty="0" smtClean="0">
                <a:latin typeface="OpenSans"/>
              </a:rPr>
              <a:t>that </a:t>
            </a:r>
            <a:r>
              <a:rPr lang="en-GB" dirty="0">
                <a:latin typeface="OpenSans"/>
              </a:rPr>
              <a:t>it is easy to predict. </a:t>
            </a:r>
            <a:endParaRPr lang="en-GB" dirty="0" smtClean="0">
              <a:latin typeface="OpenSans"/>
            </a:endParaRPr>
          </a:p>
          <a:p>
            <a:endParaRPr lang="en-GB" dirty="0">
              <a:latin typeface="OpenSans"/>
            </a:endParaRPr>
          </a:p>
          <a:p>
            <a:r>
              <a:rPr lang="en-GB" dirty="0" smtClean="0">
                <a:latin typeface="OpenSans"/>
              </a:rPr>
              <a:t>And</a:t>
            </a:r>
            <a:r>
              <a:rPr lang="en-GB" dirty="0">
                <a:latin typeface="OpenSans"/>
              </a:rPr>
              <a:t>, in fact, systems like Kerberos version four have </a:t>
            </a:r>
            <a:r>
              <a:rPr lang="en-GB" dirty="0" smtClean="0">
                <a:latin typeface="OpenSans"/>
              </a:rPr>
              <a:t>used </a:t>
            </a:r>
            <a:r>
              <a:rPr lang="en-GB" dirty="0">
                <a:latin typeface="OpenSans"/>
              </a:rPr>
              <a:t>random and, have been bitten by that. So, please don't make that mistake </a:t>
            </a:r>
            <a:r>
              <a:rPr lang="en-GB" dirty="0" smtClean="0">
                <a:latin typeface="OpenSans"/>
              </a:rPr>
              <a:t>yourself</a:t>
            </a:r>
            <a:r>
              <a:rPr lang="en-GB" dirty="0">
                <a:latin typeface="OpenSans"/>
              </a:rPr>
              <a:t>. </a:t>
            </a:r>
            <a:endParaRPr lang="en-GB" dirty="0">
              <a:latin typeface="OpenSans"/>
            </a:endParaRPr>
          </a:p>
        </p:txBody>
      </p:sp>
      <p:sp>
        <p:nvSpPr>
          <p:cNvPr id="4" name="Rectangle 3"/>
          <p:cNvSpPr/>
          <p:nvPr/>
        </p:nvSpPr>
        <p:spPr>
          <a:xfrm>
            <a:off x="152400" y="381000"/>
            <a:ext cx="8763000" cy="1015663"/>
          </a:xfrm>
          <a:prstGeom prst="rect">
            <a:avLst/>
          </a:prstGeom>
        </p:spPr>
        <p:txBody>
          <a:bodyPr wrap="square">
            <a:spAutoFit/>
          </a:bodyPr>
          <a:lstStyle/>
          <a:p>
            <a:r>
              <a:rPr lang="en-GB" sz="2000" b="1" i="1" dirty="0">
                <a:solidFill>
                  <a:srgbClr val="FF0000"/>
                </a:solidFill>
              </a:rPr>
              <a:t>And in fact should never ever be used. In fact, just given a few </a:t>
            </a:r>
            <a:r>
              <a:rPr lang="en-GB" sz="2000" b="1" i="1" dirty="0" smtClean="0">
                <a:solidFill>
                  <a:srgbClr val="FF0000"/>
                </a:solidFill>
              </a:rPr>
              <a:t>outputs</a:t>
            </a:r>
            <a:r>
              <a:rPr lang="en-GB" sz="2000" b="1" i="1" dirty="0">
                <a:solidFill>
                  <a:srgbClr val="FF0000"/>
                </a:solidFill>
              </a:rPr>
              <a:t>, a few output samples, it's easy to predict the remainder of the sequence. </a:t>
            </a:r>
            <a:r>
              <a:rPr lang="en-GB" sz="2000" b="1" i="1" dirty="0" smtClean="0">
                <a:solidFill>
                  <a:srgbClr val="FF0000"/>
                </a:solidFill>
              </a:rPr>
              <a:t>And </a:t>
            </a:r>
            <a:r>
              <a:rPr lang="en-GB" sz="2000" b="1" i="1" dirty="0">
                <a:solidFill>
                  <a:srgbClr val="FF0000"/>
                </a:solidFill>
              </a:rPr>
              <a:t>as a result, this generator should never ever be used</a:t>
            </a:r>
            <a:r>
              <a:rPr lang="en-GB" sz="2000" b="1" i="1" dirty="0" smtClean="0">
                <a:solidFill>
                  <a:srgbClr val="FF0000"/>
                </a:solidFill>
              </a:rPr>
              <a:t>.. </a:t>
            </a:r>
            <a:endParaRPr lang="en-GB" sz="2000" b="1" i="1" dirty="0">
              <a:solidFill>
                <a:srgbClr val="FF0000"/>
              </a:solidFill>
            </a:endParaRPr>
          </a:p>
        </p:txBody>
      </p:sp>
      <p:sp>
        <p:nvSpPr>
          <p:cNvPr id="5" name="Rectangle 4"/>
          <p:cNvSpPr/>
          <p:nvPr/>
        </p:nvSpPr>
        <p:spPr>
          <a:xfrm>
            <a:off x="76200" y="2057400"/>
            <a:ext cx="8839200" cy="1292662"/>
          </a:xfrm>
          <a:prstGeom prst="rect">
            <a:avLst/>
          </a:prstGeom>
        </p:spPr>
        <p:txBody>
          <a:bodyPr wrap="square">
            <a:spAutoFit/>
          </a:bodyPr>
          <a:lstStyle/>
          <a:p>
            <a:r>
              <a:rPr lang="en-GB" sz="2000" b="1" i="1" dirty="0">
                <a:solidFill>
                  <a:srgbClr val="FF0000"/>
                </a:solidFill>
                <a:latin typeface="Times" panose="02020603050405020304" pitchFamily="18" charset="0"/>
                <a:cs typeface="Times" panose="02020603050405020304" pitchFamily="18" charset="0"/>
              </a:rPr>
              <a:t>Another example is a random number generator </a:t>
            </a:r>
            <a:r>
              <a:rPr lang="en-GB" sz="2000" i="1" dirty="0">
                <a:latin typeface="Times" panose="02020603050405020304" pitchFamily="18" charset="0"/>
                <a:cs typeface="Times" panose="02020603050405020304" pitchFamily="18" charset="0"/>
              </a:rPr>
              <a:t>that is very closely related to the </a:t>
            </a:r>
            <a:r>
              <a:rPr lang="en-GB" sz="2000" i="1" dirty="0" smtClean="0">
                <a:latin typeface="Times" panose="02020603050405020304" pitchFamily="18" charset="0"/>
                <a:cs typeface="Times" panose="02020603050405020304" pitchFamily="18" charset="0"/>
              </a:rPr>
              <a:t>linear congruential</a:t>
            </a:r>
            <a:r>
              <a:rPr lang="en-GB" sz="2000" i="1" dirty="0">
                <a:latin typeface="Times" panose="02020603050405020304" pitchFamily="18" charset="0"/>
                <a:cs typeface="Times" panose="02020603050405020304" pitchFamily="18" charset="0"/>
              </a:rPr>
              <a:t> </a:t>
            </a:r>
            <a:r>
              <a:rPr lang="en-GB" sz="2000" i="1" dirty="0" smtClean="0">
                <a:latin typeface="Times" panose="02020603050405020304" pitchFamily="18" charset="0"/>
                <a:cs typeface="Times" panose="02020603050405020304" pitchFamily="18" charset="0"/>
              </a:rPr>
              <a:t>generator </a:t>
            </a:r>
            <a:r>
              <a:rPr lang="en-GB" sz="2000" i="1" dirty="0">
                <a:latin typeface="Times" panose="02020603050405020304" pitchFamily="18" charset="0"/>
                <a:cs typeface="Times" panose="02020603050405020304" pitchFamily="18" charset="0"/>
              </a:rPr>
              <a:t>This is a random number generator </a:t>
            </a:r>
            <a:r>
              <a:rPr lang="en-GB" sz="2000" i="1" dirty="0">
                <a:solidFill>
                  <a:srgbClr val="FF0000"/>
                </a:solidFill>
                <a:latin typeface="Times" panose="02020603050405020304" pitchFamily="18" charset="0"/>
                <a:cs typeface="Times" panose="02020603050405020304" pitchFamily="18" charset="0"/>
              </a:rPr>
              <a:t>implemented in </a:t>
            </a:r>
            <a:r>
              <a:rPr lang="en-GB" sz="2000" i="1" dirty="0" err="1">
                <a:solidFill>
                  <a:srgbClr val="FF0000"/>
                </a:solidFill>
                <a:latin typeface="Times" panose="02020603050405020304" pitchFamily="18" charset="0"/>
                <a:cs typeface="Times" panose="02020603050405020304" pitchFamily="18" charset="0"/>
              </a:rPr>
              <a:t>glibc</a:t>
            </a:r>
            <a:r>
              <a:rPr lang="en-GB" sz="2000" i="1" dirty="0">
                <a:solidFill>
                  <a:srgbClr val="FF0000"/>
                </a:solidFill>
                <a:latin typeface="Times" panose="02020603050405020304" pitchFamily="18" charset="0"/>
                <a:cs typeface="Times" panose="02020603050405020304" pitchFamily="18" charset="0"/>
              </a:rPr>
              <a:t>, very </a:t>
            </a:r>
            <a:r>
              <a:rPr lang="en-GB" sz="2000" i="1" dirty="0" smtClean="0">
                <a:solidFill>
                  <a:srgbClr val="FF0000"/>
                </a:solidFill>
                <a:latin typeface="Times" panose="02020603050405020304" pitchFamily="18" charset="0"/>
                <a:cs typeface="Times" panose="02020603050405020304" pitchFamily="18" charset="0"/>
              </a:rPr>
              <a:t>common </a:t>
            </a:r>
            <a:r>
              <a:rPr lang="en-GB" sz="2000" i="1" dirty="0">
                <a:solidFill>
                  <a:srgbClr val="FF0000"/>
                </a:solidFill>
                <a:latin typeface="Times" panose="02020603050405020304" pitchFamily="18" charset="0"/>
                <a:cs typeface="Times" panose="02020603050405020304" pitchFamily="18" charset="0"/>
              </a:rPr>
              <a:t>library</a:t>
            </a:r>
            <a:r>
              <a:rPr lang="en-GB" sz="2000" i="1" dirty="0">
                <a:latin typeface="Times" panose="02020603050405020304" pitchFamily="18" charset="0"/>
                <a:cs typeface="Times" panose="02020603050405020304" pitchFamily="18" charset="0"/>
              </a:rPr>
              <a:t>. </a:t>
            </a:r>
          </a:p>
          <a:p>
            <a:endParaRPr lang="en-GB" dirty="0"/>
          </a:p>
        </p:txBody>
      </p:sp>
    </p:spTree>
    <p:extLst>
      <p:ext uri="{BB962C8B-B14F-4D97-AF65-F5344CB8AC3E}">
        <p14:creationId xmlns:p14="http://schemas.microsoft.com/office/powerpoint/2010/main" val="745114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309056"/>
            <a:ext cx="8915400" cy="5632311"/>
          </a:xfrm>
          <a:prstGeom prst="rect">
            <a:avLst/>
          </a:prstGeom>
        </p:spPr>
        <p:txBody>
          <a:bodyPr wrap="square">
            <a:spAutoFit/>
          </a:bodyPr>
          <a:lstStyle/>
          <a:p>
            <a:r>
              <a:rPr lang="en-GB" dirty="0" smtClean="0">
                <a:latin typeface="OpenSans"/>
              </a:rPr>
              <a:t>CONCEPT </a:t>
            </a:r>
            <a:r>
              <a:rPr lang="en-GB" b="1" dirty="0" smtClean="0">
                <a:solidFill>
                  <a:srgbClr val="C00000"/>
                </a:solidFill>
                <a:latin typeface="OpenSans"/>
              </a:rPr>
              <a:t>of </a:t>
            </a:r>
            <a:r>
              <a:rPr lang="en-GB" b="1" dirty="0">
                <a:solidFill>
                  <a:srgbClr val="C00000"/>
                </a:solidFill>
                <a:latin typeface="OpenSans"/>
              </a:rPr>
              <a:t>negligible and non-negligible values</a:t>
            </a:r>
            <a:r>
              <a:rPr lang="en-GB" dirty="0">
                <a:latin typeface="OpenSans"/>
              </a:rPr>
              <a:t>, so </a:t>
            </a:r>
            <a:r>
              <a:rPr lang="en-GB" dirty="0" smtClean="0">
                <a:latin typeface="OpenSans"/>
              </a:rPr>
              <a:t>different </a:t>
            </a:r>
            <a:r>
              <a:rPr lang="en-GB" dirty="0">
                <a:latin typeface="OpenSans"/>
              </a:rPr>
              <a:t>communities in crypto actually define these concepts differently, for </a:t>
            </a:r>
            <a:r>
              <a:rPr lang="en-GB" dirty="0" smtClean="0">
                <a:latin typeface="OpenSans"/>
              </a:rPr>
              <a:t>practitioners </a:t>
            </a:r>
            <a:r>
              <a:rPr lang="en-GB" dirty="0">
                <a:latin typeface="OpenSans"/>
              </a:rPr>
              <a:t>basically these the term negligible and non-negligible, </a:t>
            </a:r>
            <a:r>
              <a:rPr lang="en-GB" dirty="0" smtClean="0">
                <a:latin typeface="OpenSans"/>
              </a:rPr>
              <a:t>are </a:t>
            </a:r>
            <a:r>
              <a:rPr lang="en-GB" dirty="0">
                <a:latin typeface="OpenSans"/>
              </a:rPr>
              <a:t>just, particular scalers that are used in the definition.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for example, a </a:t>
            </a:r>
            <a:r>
              <a:rPr lang="en-GB" dirty="0" smtClean="0">
                <a:latin typeface="OpenSans"/>
              </a:rPr>
              <a:t>practitioner </a:t>
            </a:r>
            <a:r>
              <a:rPr lang="en-GB" dirty="0">
                <a:latin typeface="OpenSans"/>
              </a:rPr>
              <a:t>would say, that if a value is more than one over, one over a billion, </a:t>
            </a:r>
            <a:r>
              <a:rPr lang="en-GB" dirty="0" smtClean="0">
                <a:latin typeface="OpenSans"/>
              </a:rPr>
              <a:t>one </a:t>
            </a:r>
            <a:r>
              <a:rPr lang="en-GB" dirty="0">
                <a:latin typeface="OpenSans"/>
              </a:rPr>
              <a:t>over two to the 30, we say that the value is non-negligible. The reason is, </a:t>
            </a:r>
            <a:r>
              <a:rPr lang="en-GB" dirty="0" smtClean="0">
                <a:latin typeface="OpenSans"/>
              </a:rPr>
              <a:t>the </a:t>
            </a:r>
            <a:r>
              <a:rPr lang="en-GB" dirty="0">
                <a:latin typeface="OpenSans"/>
              </a:rPr>
              <a:t>reason that's so, is, because if you happen to use a key, for example, for, for </a:t>
            </a:r>
            <a:r>
              <a:rPr lang="en-GB" dirty="0" smtClean="0">
                <a:latin typeface="OpenSans"/>
              </a:rPr>
              <a:t>encrypting </a:t>
            </a:r>
            <a:r>
              <a:rPr lang="en-GB" dirty="0">
                <a:latin typeface="OpenSans"/>
              </a:rPr>
              <a:t>a gigabyte of data, a gigabyte of data is about two to the 30 or maybe </a:t>
            </a:r>
            <a:r>
              <a:rPr lang="en-GB" dirty="0" smtClean="0">
                <a:latin typeface="OpenSans"/>
              </a:rPr>
              <a:t>even </a:t>
            </a:r>
            <a:r>
              <a:rPr lang="en-GB" dirty="0">
                <a:latin typeface="OpenSans"/>
              </a:rPr>
              <a:t>two to the 32 bytes. </a:t>
            </a:r>
            <a:endParaRPr lang="en-GB" dirty="0" smtClean="0">
              <a:latin typeface="OpenSans"/>
            </a:endParaRPr>
          </a:p>
          <a:p>
            <a:endParaRPr lang="en-GB" dirty="0">
              <a:latin typeface="OpenSans"/>
            </a:endParaRPr>
          </a:p>
          <a:p>
            <a:r>
              <a:rPr lang="en-GB" dirty="0" smtClean="0">
                <a:latin typeface="OpenSans"/>
              </a:rPr>
              <a:t>Then </a:t>
            </a:r>
            <a:r>
              <a:rPr lang="en-GB" dirty="0">
                <a:latin typeface="OpenSans"/>
              </a:rPr>
              <a:t>an event that happens with the probability one over </a:t>
            </a:r>
            <a:r>
              <a:rPr lang="en-GB" dirty="0" smtClean="0">
                <a:latin typeface="OpenSans"/>
              </a:rPr>
              <a:t>two </a:t>
            </a:r>
            <a:r>
              <a:rPr lang="en-GB" dirty="0">
                <a:latin typeface="OpenSans"/>
              </a:rPr>
              <a:t>to the thirty will likely happen after about a gigabyte of data. So since a </a:t>
            </a:r>
            <a:r>
              <a:rPr lang="en-GB" dirty="0" smtClean="0">
                <a:latin typeface="OpenSans"/>
              </a:rPr>
              <a:t>gigabyte </a:t>
            </a:r>
            <a:r>
              <a:rPr lang="en-GB" dirty="0">
                <a:latin typeface="OpenSans"/>
              </a:rPr>
              <a:t>of data is within reason for a particular key, this event is likely to </a:t>
            </a:r>
            <a:r>
              <a:rPr lang="en-GB" dirty="0" smtClean="0">
                <a:latin typeface="OpenSans"/>
              </a:rPr>
              <a:t>happen</a:t>
            </a:r>
            <a:r>
              <a:rPr lang="en-GB" dirty="0">
                <a:latin typeface="OpenSans"/>
              </a:rPr>
              <a:t>. Therefore one over two to the thirty is non-negligible. On the other </a:t>
            </a:r>
            <a:r>
              <a:rPr lang="en-GB" dirty="0" smtClean="0">
                <a:latin typeface="OpenSans"/>
              </a:rPr>
              <a:t>hand</a:t>
            </a:r>
            <a:r>
              <a:rPr lang="en-GB" dirty="0">
                <a:latin typeface="OpenSans"/>
              </a:rPr>
              <a:t>, we'll say that one over two to the eighty. Which is much, much, much smaller </a:t>
            </a:r>
            <a:r>
              <a:rPr lang="en-GB" dirty="0" smtClean="0">
                <a:latin typeface="OpenSans"/>
              </a:rPr>
              <a:t>is </a:t>
            </a:r>
            <a:r>
              <a:rPr lang="en-GB" dirty="0">
                <a:latin typeface="OpenSans"/>
              </a:rPr>
              <a:t>an event, an event that happens with this probability is an event that's </a:t>
            </a:r>
            <a:r>
              <a:rPr lang="en-GB" dirty="0" smtClean="0">
                <a:latin typeface="OpenSans"/>
              </a:rPr>
              <a:t>actually </a:t>
            </a:r>
            <a:r>
              <a:rPr lang="en-GB" dirty="0">
                <a:latin typeface="OpenSans"/>
              </a:rPr>
              <a:t>not going to happen over the life of the key. And therefore we'll say that </a:t>
            </a:r>
            <a:r>
              <a:rPr lang="en-GB" dirty="0" smtClean="0">
                <a:latin typeface="OpenSans"/>
              </a:rPr>
              <a:t>that's </a:t>
            </a:r>
            <a:r>
              <a:rPr lang="en-GB" dirty="0">
                <a:latin typeface="OpenSans"/>
              </a:rPr>
              <a:t>a negligible event. As it turns out, these practical definitions of </a:t>
            </a:r>
          </a:p>
          <a:p>
            <a:r>
              <a:rPr lang="en-GB" dirty="0">
                <a:latin typeface="OpenSans"/>
              </a:rPr>
              <a:t>negligible and non-negligible are quite problematic and we'll see examples of why </a:t>
            </a:r>
          </a:p>
          <a:p>
            <a:r>
              <a:rPr lang="en-GB" dirty="0">
                <a:latin typeface="OpenSans"/>
              </a:rPr>
              <a:t>they're problematic later on. </a:t>
            </a:r>
            <a:endParaRPr lang="en-GB" b="0" i="0" dirty="0">
              <a:effectLst/>
              <a:latin typeface="OpenSans"/>
            </a:endParaRPr>
          </a:p>
        </p:txBody>
      </p:sp>
    </p:spTree>
    <p:extLst>
      <p:ext uri="{BB962C8B-B14F-4D97-AF65-F5344CB8AC3E}">
        <p14:creationId xmlns:p14="http://schemas.microsoft.com/office/powerpoint/2010/main" val="2299142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685800" y="274638"/>
            <a:ext cx="7781925" cy="6257925"/>
          </a:xfrm>
          <a:prstGeom prst="rect">
            <a:avLst/>
          </a:prstGeom>
        </p:spPr>
      </p:pic>
    </p:spTree>
    <p:extLst>
      <p:ext uri="{BB962C8B-B14F-4D97-AF65-F5344CB8AC3E}">
        <p14:creationId xmlns:p14="http://schemas.microsoft.com/office/powerpoint/2010/main" val="2867422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17693"/>
            <a:ext cx="8763000" cy="6617196"/>
          </a:xfrm>
          <a:prstGeom prst="rect">
            <a:avLst/>
          </a:prstGeom>
        </p:spPr>
        <p:txBody>
          <a:bodyPr wrap="square">
            <a:spAutoFit/>
          </a:bodyPr>
          <a:lstStyle/>
          <a:p>
            <a:r>
              <a:rPr lang="en-GB" dirty="0">
                <a:latin typeface="OpenSans"/>
              </a:rPr>
              <a:t>So in fact in the more </a:t>
            </a:r>
            <a:r>
              <a:rPr lang="en-GB" dirty="0" smtClean="0">
                <a:latin typeface="OpenSans"/>
              </a:rPr>
              <a:t>rigorous </a:t>
            </a:r>
            <a:r>
              <a:rPr lang="en-GB" dirty="0">
                <a:latin typeface="OpenSans"/>
              </a:rPr>
              <a:t>theory of </a:t>
            </a:r>
            <a:r>
              <a:rPr lang="en-GB" dirty="0" smtClean="0">
                <a:latin typeface="OpenSans"/>
              </a:rPr>
              <a:t>cryptography</a:t>
            </a:r>
            <a:r>
              <a:rPr lang="en-GB" dirty="0">
                <a:latin typeface="OpenSans"/>
              </a:rPr>
              <a:t>, the definition of negligible and non-negligible are somewhat different. </a:t>
            </a:r>
          </a:p>
          <a:p>
            <a:endParaRPr lang="en-GB" dirty="0" smtClean="0">
              <a:latin typeface="OpenSans"/>
            </a:endParaRPr>
          </a:p>
          <a:p>
            <a:r>
              <a:rPr lang="en-GB" dirty="0" smtClean="0">
                <a:latin typeface="OpenSans"/>
              </a:rPr>
              <a:t>And </a:t>
            </a:r>
            <a:r>
              <a:rPr lang="en-GB" dirty="0">
                <a:latin typeface="OpenSans"/>
              </a:rPr>
              <a:t>in fact, when we talk about the probability of an event, we don't talk </a:t>
            </a:r>
            <a:r>
              <a:rPr lang="en-GB" dirty="0" smtClean="0">
                <a:latin typeface="OpenSans"/>
              </a:rPr>
              <a:t>about </a:t>
            </a:r>
            <a:r>
              <a:rPr lang="en-GB" dirty="0">
                <a:latin typeface="OpenSans"/>
              </a:rPr>
              <a:t>these probabilities as scalers, but rather we talk about them as functions of </a:t>
            </a:r>
            <a:r>
              <a:rPr lang="en-GB" dirty="0" smtClean="0">
                <a:latin typeface="OpenSans"/>
              </a:rPr>
              <a:t>a </a:t>
            </a:r>
            <a:r>
              <a:rPr lang="en-GB" dirty="0">
                <a:latin typeface="OpenSans"/>
              </a:rPr>
              <a:t>security parameter. So let me explain what that means. So these functions, </a:t>
            </a:r>
            <a:r>
              <a:rPr lang="en-GB" dirty="0" smtClean="0">
                <a:latin typeface="OpenSans"/>
              </a:rPr>
              <a:t>essentially</a:t>
            </a:r>
            <a:r>
              <a:rPr lang="en-GB" dirty="0">
                <a:latin typeface="OpenSans"/>
              </a:rPr>
              <a:t>, are functions that map, that outputs, positive real values. </a:t>
            </a:r>
            <a:endParaRPr lang="en-GB" dirty="0" smtClean="0">
              <a:latin typeface="OpenSans"/>
            </a:endParaRPr>
          </a:p>
          <a:p>
            <a:endParaRPr lang="en-GB" dirty="0" smtClean="0">
              <a:latin typeface="OpenSans"/>
            </a:endParaRPr>
          </a:p>
          <a:p>
            <a:r>
              <a:rPr lang="en-GB" dirty="0" smtClean="0">
                <a:latin typeface="OpenSans"/>
              </a:rPr>
              <a:t>So</a:t>
            </a:r>
            <a:r>
              <a:rPr lang="en-GB" dirty="0">
                <a:latin typeface="OpenSans"/>
              </a:rPr>
              <a:t>, are non </a:t>
            </a:r>
            <a:r>
              <a:rPr lang="en-GB" dirty="0" smtClean="0">
                <a:latin typeface="OpenSans"/>
              </a:rPr>
              <a:t>negative </a:t>
            </a:r>
            <a:r>
              <a:rPr lang="en-GB" dirty="0">
                <a:latin typeface="OpenSans"/>
              </a:rPr>
              <a:t>real values that are supposedly probabilities. </a:t>
            </a:r>
            <a:endParaRPr lang="en-GB" dirty="0" smtClean="0">
              <a:latin typeface="OpenSans"/>
            </a:endParaRPr>
          </a:p>
          <a:p>
            <a:endParaRPr lang="en-GB" dirty="0">
              <a:latin typeface="OpenSans"/>
            </a:endParaRPr>
          </a:p>
          <a:p>
            <a:r>
              <a:rPr lang="en-GB" dirty="0" smtClean="0">
                <a:latin typeface="OpenSans"/>
              </a:rPr>
              <a:t>But </a:t>
            </a:r>
            <a:r>
              <a:rPr lang="en-GB" dirty="0">
                <a:latin typeface="OpenSans"/>
              </a:rPr>
              <a:t>they're functions that </a:t>
            </a:r>
            <a:r>
              <a:rPr lang="en-GB" dirty="0" smtClean="0">
                <a:latin typeface="OpenSans"/>
              </a:rPr>
              <a:t>act </a:t>
            </a:r>
            <a:r>
              <a:rPr lang="en-GB" dirty="0">
                <a:latin typeface="OpenSans"/>
              </a:rPr>
              <a:t>on non negative </a:t>
            </a:r>
            <a:r>
              <a:rPr lang="en-GB" dirty="0" smtClean="0">
                <a:latin typeface="OpenSans"/>
              </a:rPr>
              <a:t>integers.</a:t>
            </a:r>
          </a:p>
          <a:p>
            <a:endParaRPr lang="en-GB" dirty="0">
              <a:latin typeface="OpenSans"/>
            </a:endParaRPr>
          </a:p>
          <a:p>
            <a:r>
              <a:rPr lang="en-GB" dirty="0" smtClean="0">
                <a:latin typeface="OpenSans"/>
              </a:rPr>
              <a:t>So</a:t>
            </a:r>
            <a:r>
              <a:rPr lang="en-GB" dirty="0">
                <a:latin typeface="OpenSans"/>
              </a:rPr>
              <a:t>, what does it mean for a function to be </a:t>
            </a:r>
            <a:r>
              <a:rPr lang="en-GB" dirty="0" smtClean="0">
                <a:latin typeface="OpenSans"/>
              </a:rPr>
              <a:t>non-negligible</a:t>
            </a:r>
            <a:r>
              <a:rPr lang="en-GB" dirty="0">
                <a:latin typeface="OpenSans"/>
              </a:rPr>
              <a:t>? What it means is that the function is bigger than some polynomial </a:t>
            </a:r>
            <a:r>
              <a:rPr lang="en-GB" dirty="0" smtClean="0">
                <a:latin typeface="OpenSans"/>
              </a:rPr>
              <a:t>infinitely </a:t>
            </a:r>
            <a:r>
              <a:rPr lang="en-GB" dirty="0">
                <a:latin typeface="OpenSans"/>
              </a:rPr>
              <a:t>often. </a:t>
            </a:r>
            <a:endParaRPr lang="en-GB" dirty="0" smtClean="0">
              <a:latin typeface="OpenSans"/>
            </a:endParaRPr>
          </a:p>
          <a:p>
            <a:endParaRPr lang="en-GB" dirty="0">
              <a:latin typeface="OpenSans"/>
            </a:endParaRPr>
          </a:p>
          <a:p>
            <a:r>
              <a:rPr lang="en-GB" dirty="0" smtClean="0">
                <a:latin typeface="OpenSans"/>
              </a:rPr>
              <a:t>In </a:t>
            </a:r>
            <a:r>
              <a:rPr lang="en-GB" dirty="0">
                <a:latin typeface="OpenSans"/>
              </a:rPr>
              <a:t>other words, for many, for infinitely many values, the </a:t>
            </a:r>
            <a:r>
              <a:rPr lang="en-GB" dirty="0" smtClean="0">
                <a:latin typeface="OpenSans"/>
              </a:rPr>
              <a:t>function </a:t>
            </a:r>
            <a:r>
              <a:rPr lang="en-GB" dirty="0">
                <a:latin typeface="OpenSans"/>
              </a:rPr>
              <a:t>is bigger than some, one over </a:t>
            </a:r>
            <a:r>
              <a:rPr lang="en-GB" dirty="0" smtClean="0">
                <a:latin typeface="OpenSans"/>
              </a:rPr>
              <a:t>polynomial</a:t>
            </a:r>
            <a:r>
              <a:rPr lang="en-GB" dirty="0">
                <a:latin typeface="OpenSans"/>
              </a:rPr>
              <a:t>.</a:t>
            </a:r>
            <a:r>
              <a:rPr lang="en-GB" dirty="0" smtClean="0">
                <a:latin typeface="OpenSans"/>
              </a:rPr>
              <a:t> </a:t>
            </a:r>
          </a:p>
          <a:p>
            <a:endParaRPr lang="en-GB" dirty="0">
              <a:latin typeface="OpenSans"/>
            </a:endParaRPr>
          </a:p>
          <a:p>
            <a:r>
              <a:rPr lang="en-GB" sz="2000" b="1" dirty="0" smtClean="0">
                <a:solidFill>
                  <a:srgbClr val="C00000"/>
                </a:solidFill>
                <a:latin typeface="OpenSans"/>
              </a:rPr>
              <a:t>So </a:t>
            </a:r>
            <a:r>
              <a:rPr lang="en-GB" sz="2000" b="1" dirty="0">
                <a:solidFill>
                  <a:srgbClr val="C00000"/>
                </a:solidFill>
                <a:latin typeface="OpenSans"/>
              </a:rPr>
              <a:t>if something is </a:t>
            </a:r>
            <a:r>
              <a:rPr lang="en-GB" sz="2000" b="1" dirty="0" smtClean="0">
                <a:solidFill>
                  <a:srgbClr val="C00000"/>
                </a:solidFill>
                <a:latin typeface="OpenSans"/>
              </a:rPr>
              <a:t>bigger</a:t>
            </a:r>
            <a:r>
              <a:rPr lang="en-GB" sz="2000" b="1" dirty="0">
                <a:solidFill>
                  <a:srgbClr val="C00000"/>
                </a:solidFill>
                <a:latin typeface="OpenSans"/>
              </a:rPr>
              <a:t>, is often bigger than one of that polynomial, we'll say that it's non-negligible. </a:t>
            </a:r>
          </a:p>
          <a:p>
            <a:endParaRPr lang="en-GB" sz="2000" b="1" dirty="0" smtClean="0">
              <a:solidFill>
                <a:srgbClr val="C00000"/>
              </a:solidFill>
              <a:latin typeface="OpenSans"/>
            </a:endParaRPr>
          </a:p>
          <a:p>
            <a:r>
              <a:rPr lang="en-GB" sz="2000" b="1" dirty="0" smtClean="0">
                <a:solidFill>
                  <a:srgbClr val="C00000"/>
                </a:solidFill>
                <a:latin typeface="OpenSans"/>
              </a:rPr>
              <a:t>However</a:t>
            </a:r>
            <a:r>
              <a:rPr lang="en-GB" sz="2000" b="1" dirty="0">
                <a:solidFill>
                  <a:srgbClr val="C00000"/>
                </a:solidFill>
                <a:latin typeface="OpenSans"/>
              </a:rPr>
              <a:t>, if something is smaller than all polynomials, then we'll </a:t>
            </a:r>
            <a:r>
              <a:rPr lang="en-GB" sz="2000" b="1" dirty="0" smtClean="0">
                <a:solidFill>
                  <a:srgbClr val="C00000"/>
                </a:solidFill>
                <a:latin typeface="OpenSans"/>
              </a:rPr>
              <a:t>say </a:t>
            </a:r>
            <a:r>
              <a:rPr lang="en-GB" sz="2000" b="1" dirty="0">
                <a:solidFill>
                  <a:srgbClr val="C00000"/>
                </a:solidFill>
                <a:latin typeface="OpenSans"/>
              </a:rPr>
              <a:t>that it's negligible. </a:t>
            </a:r>
            <a:endParaRPr lang="en-GB" sz="2000" b="1" dirty="0">
              <a:solidFill>
                <a:srgbClr val="C00000"/>
              </a:solidFill>
              <a:latin typeface="OpenSans"/>
            </a:endParaRPr>
          </a:p>
        </p:txBody>
      </p:sp>
    </p:spTree>
    <p:extLst>
      <p:ext uri="{BB962C8B-B14F-4D97-AF65-F5344CB8AC3E}">
        <p14:creationId xmlns:p14="http://schemas.microsoft.com/office/powerpoint/2010/main" val="1011166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47457"/>
            <a:ext cx="8839200" cy="5078313"/>
          </a:xfrm>
          <a:prstGeom prst="rect">
            <a:avLst/>
          </a:prstGeom>
        </p:spPr>
        <p:txBody>
          <a:bodyPr wrap="square">
            <a:spAutoFit/>
          </a:bodyPr>
          <a:lstStyle/>
          <a:p>
            <a:r>
              <a:rPr lang="en-GB" dirty="0">
                <a:latin typeface="OpenSans"/>
              </a:rPr>
              <a:t>So, what this says here, basically, for any degree </a:t>
            </a:r>
            <a:r>
              <a:rPr lang="en-GB" dirty="0" smtClean="0">
                <a:latin typeface="OpenSans"/>
              </a:rPr>
              <a:t>polynomial</a:t>
            </a:r>
            <a:r>
              <a:rPr lang="en-GB" dirty="0">
                <a:latin typeface="OpenSans"/>
              </a:rPr>
              <a:t>, for all d, there exists some lower bound lambda-d such as, for all </a:t>
            </a:r>
            <a:r>
              <a:rPr lang="en-GB" dirty="0" smtClean="0">
                <a:latin typeface="OpenSans"/>
              </a:rPr>
              <a:t>lambda </a:t>
            </a:r>
            <a:r>
              <a:rPr lang="en-GB" dirty="0">
                <a:latin typeface="OpenSans"/>
              </a:rPr>
              <a:t>bigger than this lambda-d, the function is smaller than one over the </a:t>
            </a:r>
            <a:r>
              <a:rPr lang="en-GB" dirty="0" smtClean="0">
                <a:latin typeface="OpenSans"/>
              </a:rPr>
              <a:t>polynomial</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all this says is that the function is negligible if it's less than </a:t>
            </a:r>
            <a:r>
              <a:rPr lang="en-GB" dirty="0" smtClean="0">
                <a:latin typeface="OpenSans"/>
              </a:rPr>
              <a:t>all </a:t>
            </a:r>
            <a:r>
              <a:rPr lang="en-GB" dirty="0">
                <a:latin typeface="OpenSans"/>
              </a:rPr>
              <a:t>polynomial fractions. In other words, is less than one over lambda-d for </a:t>
            </a:r>
            <a:r>
              <a:rPr lang="en-GB" dirty="0" smtClean="0">
                <a:latin typeface="OpenSans"/>
              </a:rPr>
              <a:t>sufficiently </a:t>
            </a:r>
            <a:r>
              <a:rPr lang="en-GB" dirty="0">
                <a:latin typeface="OpenSans"/>
              </a:rPr>
              <a:t>large lambda. So let's look at some examples. And we'll see </a:t>
            </a:r>
            <a:r>
              <a:rPr lang="en-GB" dirty="0" smtClean="0">
                <a:latin typeface="OpenSans"/>
              </a:rPr>
              <a:t>applications </a:t>
            </a:r>
            <a:r>
              <a:rPr lang="en-GB" dirty="0">
                <a:latin typeface="OpenSans"/>
              </a:rPr>
              <a:t>of these negligible and non-negligible concepts later on. </a:t>
            </a:r>
            <a:endParaRPr lang="en-GB" dirty="0" smtClean="0">
              <a:latin typeface="OpenSans"/>
            </a:endParaRPr>
          </a:p>
          <a:p>
            <a:endParaRPr lang="en-GB" dirty="0">
              <a:latin typeface="OpenSans"/>
            </a:endParaRPr>
          </a:p>
          <a:p>
            <a:r>
              <a:rPr lang="en-GB" dirty="0" smtClean="0">
                <a:latin typeface="OpenSans"/>
              </a:rPr>
              <a:t>But </a:t>
            </a:r>
            <a:r>
              <a:rPr lang="en-GB" dirty="0">
                <a:latin typeface="OpenSans"/>
              </a:rPr>
              <a:t>I </a:t>
            </a:r>
            <a:r>
              <a:rPr lang="en-GB" dirty="0" smtClean="0">
                <a:latin typeface="OpenSans"/>
              </a:rPr>
              <a:t>just </a:t>
            </a:r>
            <a:r>
              <a:rPr lang="en-GB" dirty="0">
                <a:latin typeface="OpenSans"/>
              </a:rPr>
              <a:t>want to make, wanted to make it clear that this is how you would rigorously find </a:t>
            </a:r>
            <a:r>
              <a:rPr lang="en-GB" dirty="0" smtClean="0">
                <a:latin typeface="OpenSans"/>
              </a:rPr>
              <a:t>these </a:t>
            </a:r>
            <a:r>
              <a:rPr lang="en-GB" dirty="0">
                <a:latin typeface="OpenSans"/>
              </a:rPr>
              <a:t>concepts. Basically either smaller than one over poly or bigger than one over </a:t>
            </a:r>
            <a:r>
              <a:rPr lang="en-GB" dirty="0" smtClean="0">
                <a:latin typeface="OpenSans"/>
              </a:rPr>
              <a:t>poly</a:t>
            </a:r>
            <a:r>
              <a:rPr lang="en-GB" dirty="0">
                <a:latin typeface="OpenSans"/>
              </a:rPr>
              <a:t>, one would be negligible, the other would be non-negligible</a:t>
            </a:r>
            <a:r>
              <a:rPr lang="en-GB" dirty="0" smtClean="0">
                <a:latin typeface="OpenSans"/>
              </a:rPr>
              <a:t>.</a:t>
            </a:r>
          </a:p>
          <a:p>
            <a:endParaRPr lang="en-GB" dirty="0">
              <a:latin typeface="OpenSans"/>
            </a:endParaRPr>
          </a:p>
          <a:p>
            <a:r>
              <a:rPr lang="en-GB" dirty="0" smtClean="0">
                <a:latin typeface="OpenSans"/>
              </a:rPr>
              <a:t>Let's look </a:t>
            </a:r>
            <a:r>
              <a:rPr lang="en-GB" dirty="0">
                <a:latin typeface="OpenSans"/>
              </a:rPr>
              <a:t>at some examples. So, for example, a function that drops exponentially in </a:t>
            </a:r>
          </a:p>
          <a:p>
            <a:r>
              <a:rPr lang="en-GB" dirty="0">
                <a:latin typeface="OpenSans"/>
              </a:rPr>
              <a:t>lambda clearly would be negligible because for any constant d there is a sufficiently </a:t>
            </a:r>
          </a:p>
          <a:p>
            <a:r>
              <a:rPr lang="en-GB" dirty="0">
                <a:latin typeface="OpenSans"/>
              </a:rPr>
              <a:t>large, large lambda. Such as one over two to the lambda is less than one over lambda </a:t>
            </a:r>
          </a:p>
          <a:p>
            <a:r>
              <a:rPr lang="en-GB" dirty="0">
                <a:latin typeface="OpenSans"/>
              </a:rPr>
              <a:t>to the d. </a:t>
            </a:r>
            <a:endParaRPr lang="en-GB" dirty="0">
              <a:latin typeface="OpenSans"/>
            </a:endParaRPr>
          </a:p>
        </p:txBody>
      </p:sp>
    </p:spTree>
    <p:extLst>
      <p:ext uri="{BB962C8B-B14F-4D97-AF65-F5344CB8AC3E}">
        <p14:creationId xmlns:p14="http://schemas.microsoft.com/office/powerpoint/2010/main" val="1881006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533400"/>
            <a:ext cx="8839200" cy="2308324"/>
          </a:xfrm>
          <a:prstGeom prst="rect">
            <a:avLst/>
          </a:prstGeom>
        </p:spPr>
        <p:txBody>
          <a:bodyPr wrap="square">
            <a:spAutoFit/>
          </a:bodyPr>
          <a:lstStyle/>
          <a:p>
            <a:r>
              <a:rPr lang="en-GB" dirty="0" smtClean="0">
                <a:latin typeface="OpenSans"/>
              </a:rPr>
              <a:t>So </a:t>
            </a:r>
            <a:r>
              <a:rPr lang="en-GB" dirty="0">
                <a:latin typeface="OpenSans"/>
              </a:rPr>
              <a:t>this is clearly less than all polynomials. Over the function, </a:t>
            </a:r>
            <a:r>
              <a:rPr lang="en-GB" dirty="0" smtClean="0">
                <a:latin typeface="OpenSans"/>
              </a:rPr>
              <a:t>say</a:t>
            </a:r>
            <a:r>
              <a:rPr lang="en-GB" dirty="0">
                <a:latin typeface="OpenSans"/>
              </a:rPr>
              <a:t>, one over lambda to a thousand, right. This is a function that grows very, very, </a:t>
            </a:r>
            <a:r>
              <a:rPr lang="en-GB" dirty="0" smtClean="0">
                <a:latin typeface="OpenSans"/>
              </a:rPr>
              <a:t>very </a:t>
            </a:r>
            <a:r>
              <a:rPr lang="en-GB" dirty="0">
                <a:latin typeface="OpenSans"/>
              </a:rPr>
              <a:t>slowly. </a:t>
            </a:r>
            <a:endParaRPr lang="en-GB" dirty="0" smtClean="0">
              <a:latin typeface="OpenSans"/>
            </a:endParaRPr>
          </a:p>
          <a:p>
            <a:endParaRPr lang="en-GB" dirty="0">
              <a:latin typeface="OpenSans"/>
            </a:endParaRPr>
          </a:p>
          <a:p>
            <a:r>
              <a:rPr lang="en-GB" dirty="0" smtClean="0">
                <a:latin typeface="OpenSans"/>
              </a:rPr>
              <a:t>It </a:t>
            </a:r>
            <a:r>
              <a:rPr lang="en-GB" dirty="0">
                <a:latin typeface="OpenSans"/>
              </a:rPr>
              <a:t>barely ever moves. Nevertheless, this function is </a:t>
            </a:r>
            <a:r>
              <a:rPr lang="en-GB" dirty="0" smtClean="0">
                <a:latin typeface="OpenSans"/>
              </a:rPr>
              <a:t>non-negligible </a:t>
            </a:r>
            <a:r>
              <a:rPr lang="en-GB" dirty="0">
                <a:latin typeface="OpenSans"/>
              </a:rPr>
              <a:t>because if I set d to be 10,000, then clearly this function is </a:t>
            </a:r>
            <a:r>
              <a:rPr lang="en-GB" dirty="0" smtClean="0">
                <a:latin typeface="OpenSans"/>
              </a:rPr>
              <a:t>bigger </a:t>
            </a:r>
            <a:r>
              <a:rPr lang="en-GB" dirty="0">
                <a:latin typeface="OpenSans"/>
              </a:rPr>
              <a:t>than one over lambda to the 10,000.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so this function is bigger than some </a:t>
            </a:r>
            <a:r>
              <a:rPr lang="en-GB" dirty="0" smtClean="0">
                <a:latin typeface="OpenSans"/>
              </a:rPr>
              <a:t>polynomial </a:t>
            </a:r>
            <a:r>
              <a:rPr lang="en-GB" dirty="0">
                <a:latin typeface="OpenSans"/>
              </a:rPr>
              <a:t>fraction. And lets look at a confusing example, just to be tricky. What </a:t>
            </a:r>
            <a:r>
              <a:rPr lang="en-GB" dirty="0" smtClean="0">
                <a:latin typeface="OpenSans"/>
              </a:rPr>
              <a:t>do </a:t>
            </a:r>
            <a:r>
              <a:rPr lang="en-GB" dirty="0">
                <a:latin typeface="OpenSans"/>
              </a:rPr>
              <a:t>you think? </a:t>
            </a:r>
            <a:endParaRPr lang="en-GB" dirty="0">
              <a:latin typeface="OpenSans"/>
            </a:endParaRPr>
          </a:p>
        </p:txBody>
      </p:sp>
    </p:spTree>
    <p:extLst>
      <p:ext uri="{BB962C8B-B14F-4D97-AF65-F5344CB8AC3E}">
        <p14:creationId xmlns:p14="http://schemas.microsoft.com/office/powerpoint/2010/main" val="14724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35689" y="381000"/>
            <a:ext cx="8991600" cy="4524315"/>
          </a:xfrm>
          <a:prstGeom prst="rect">
            <a:avLst/>
          </a:prstGeom>
        </p:spPr>
        <p:txBody>
          <a:bodyPr wrap="square">
            <a:spAutoFit/>
          </a:bodyPr>
          <a:lstStyle/>
          <a:p>
            <a:r>
              <a:rPr lang="en-GB" dirty="0" smtClean="0">
                <a:latin typeface="OpenSans"/>
              </a:rPr>
              <a:t>Suppose </a:t>
            </a:r>
            <a:r>
              <a:rPr lang="en-GB" dirty="0">
                <a:latin typeface="OpenSans"/>
              </a:rPr>
              <a:t>I have a function that for an odd lambda it happens to be exponentially small, </a:t>
            </a:r>
          </a:p>
          <a:p>
            <a:r>
              <a:rPr lang="en-GB" dirty="0">
                <a:latin typeface="OpenSans"/>
              </a:rPr>
              <a:t>for even lambda, it happens to be </a:t>
            </a:r>
            <a:r>
              <a:rPr lang="en-GB" dirty="0" smtClean="0">
                <a:latin typeface="OpenSans"/>
              </a:rPr>
              <a:t>polynomials </a:t>
            </a:r>
            <a:r>
              <a:rPr lang="en-GB" dirty="0">
                <a:latin typeface="OpenSans"/>
              </a:rPr>
              <a:t>small. Is this a negligible or </a:t>
            </a:r>
            <a:r>
              <a:rPr lang="en-GB" dirty="0" smtClean="0">
                <a:latin typeface="OpenSans"/>
              </a:rPr>
              <a:t>non negligible </a:t>
            </a:r>
            <a:r>
              <a:rPr lang="en-GB" dirty="0">
                <a:latin typeface="OpenSans"/>
              </a:rPr>
              <a:t>function? </a:t>
            </a:r>
            <a:endParaRPr lang="en-GB" dirty="0" smtClean="0">
              <a:latin typeface="OpenSans"/>
            </a:endParaRPr>
          </a:p>
          <a:p>
            <a:endParaRPr lang="en-GB" dirty="0">
              <a:latin typeface="OpenSans"/>
            </a:endParaRPr>
          </a:p>
          <a:p>
            <a:r>
              <a:rPr lang="en-GB" dirty="0" smtClean="0">
                <a:latin typeface="OpenSans"/>
              </a:rPr>
              <a:t>Well</a:t>
            </a:r>
            <a:r>
              <a:rPr lang="en-GB" dirty="0">
                <a:latin typeface="OpenSans"/>
              </a:rPr>
              <a:t>, by our definition this would a non-negligible </a:t>
            </a:r>
            <a:r>
              <a:rPr lang="en-GB" dirty="0" smtClean="0">
                <a:latin typeface="OpenSans"/>
              </a:rPr>
              <a:t>function</a:t>
            </a:r>
            <a:r>
              <a:rPr lang="en-GB" dirty="0">
                <a:latin typeface="OpenSans"/>
              </a:rPr>
              <a:t>. And the intuition is, if a function happens to be only </a:t>
            </a:r>
            <a:r>
              <a:rPr lang="en-GB" dirty="0" smtClean="0">
                <a:latin typeface="OpenSans"/>
              </a:rPr>
              <a:t>polynomials</a:t>
            </a:r>
            <a:r>
              <a:rPr lang="en-GB" dirty="0">
                <a:latin typeface="OpenSans"/>
              </a:rPr>
              <a:t> </a:t>
            </a:r>
            <a:r>
              <a:rPr lang="en-GB" dirty="0" smtClean="0">
                <a:latin typeface="OpenSans"/>
              </a:rPr>
              <a:t>small</a:t>
            </a:r>
            <a:r>
              <a:rPr lang="en-GB" dirty="0">
                <a:latin typeface="OpenSans"/>
              </a:rPr>
              <a:t>, very often, that actually means that this event, you know, an event </a:t>
            </a:r>
            <a:r>
              <a:rPr lang="en-GB" dirty="0" smtClean="0">
                <a:latin typeface="OpenSans"/>
              </a:rPr>
              <a:t>that </a:t>
            </a:r>
            <a:r>
              <a:rPr lang="en-GB" dirty="0">
                <a:latin typeface="OpenSans"/>
              </a:rPr>
              <a:t>happens with this probability, is already too large to be used in a real </a:t>
            </a:r>
            <a:r>
              <a:rPr lang="en-GB" dirty="0" smtClean="0">
                <a:latin typeface="OpenSans"/>
              </a:rPr>
              <a:t>cryptosystem</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 the </a:t>
            </a:r>
            <a:r>
              <a:rPr lang="en-GB" dirty="0">
                <a:latin typeface="OpenSans"/>
              </a:rPr>
              <a:t>main points to remember here, are that these terms, </a:t>
            </a:r>
            <a:r>
              <a:rPr lang="en-GB" dirty="0" smtClean="0">
                <a:latin typeface="OpenSans"/>
              </a:rPr>
              <a:t>basically, correspond </a:t>
            </a:r>
            <a:r>
              <a:rPr lang="en-GB" dirty="0">
                <a:latin typeface="OpenSans"/>
              </a:rPr>
              <a:t>to less than polynomial or more than polynomial, but </a:t>
            </a:r>
            <a:r>
              <a:rPr lang="en-GB" dirty="0" smtClean="0">
                <a:latin typeface="OpenSans"/>
              </a:rPr>
              <a:t>throughout </a:t>
            </a:r>
            <a:r>
              <a:rPr lang="en-GB" dirty="0">
                <a:latin typeface="OpenSans"/>
              </a:rPr>
              <a:t>the course, we'll mostly use negligible to mean less than, than an </a:t>
            </a:r>
            <a:r>
              <a:rPr lang="en-GB" dirty="0" smtClean="0">
                <a:latin typeface="OpenSans"/>
              </a:rPr>
              <a:t>exponential</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non-negligible to mean, less than one over polynomial. So now we </a:t>
            </a:r>
            <a:r>
              <a:rPr lang="en-GB" dirty="0" smtClean="0">
                <a:latin typeface="OpenSans"/>
              </a:rPr>
              <a:t>saw </a:t>
            </a:r>
            <a:r>
              <a:rPr lang="en-GB" dirty="0">
                <a:latin typeface="OpenSans"/>
              </a:rPr>
              <a:t>the core idea for converting the one time pad into a practical cipher. </a:t>
            </a:r>
            <a:endParaRPr lang="en-GB" dirty="0" smtClean="0">
              <a:latin typeface="OpenSans"/>
            </a:endParaRPr>
          </a:p>
          <a:p>
            <a:endParaRPr lang="en-GB" dirty="0">
              <a:latin typeface="OpenSans"/>
            </a:endParaRPr>
          </a:p>
        </p:txBody>
      </p:sp>
    </p:spTree>
    <p:extLst>
      <p:ext uri="{BB962C8B-B14F-4D97-AF65-F5344CB8AC3E}">
        <p14:creationId xmlns:p14="http://schemas.microsoft.com/office/powerpoint/2010/main" val="214115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Negligible and non-negligible</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52400" y="1600201"/>
            <a:ext cx="8991600" cy="4978399"/>
          </a:xfrm>
        </p:spPr>
        <p:txBody>
          <a:bodyPr>
            <a:normAutofit/>
          </a:bodyPr>
          <a:lstStyle/>
          <a:p>
            <a:r>
              <a:rPr lang="en-US" sz="2400" u="sng" dirty="0" smtClean="0">
                <a:latin typeface="Times New Roman" pitchFamily="18" charset="0"/>
                <a:cs typeface="Times New Roman" pitchFamily="18" charset="0"/>
              </a:rPr>
              <a:t>In practice</a:t>
            </a:r>
            <a:r>
              <a:rPr lang="en-US" sz="2400" dirty="0" smtClean="0">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ε</a:t>
            </a:r>
            <a:endParaRPr lang="en-US" sz="2400" dirty="0" smtClean="0">
              <a:latin typeface="Times New Roman" pitchFamily="18" charset="0"/>
              <a:cs typeface="Times New Roman" pitchFamily="18" charset="0"/>
            </a:endParaRPr>
          </a:p>
          <a:p>
            <a:pPr lvl="1">
              <a:tabLst>
                <a:tab pos="2574925" algn="l"/>
                <a:tab pos="4110038" algn="l"/>
              </a:tabLst>
            </a:pPr>
            <a:r>
              <a:rPr lang="en-US" sz="2400" b="1" dirty="0" err="1" smtClean="0">
                <a:solidFill>
                  <a:srgbClr val="FF0000"/>
                </a:solidFill>
                <a:latin typeface="Times New Roman" pitchFamily="18" charset="0"/>
                <a:cs typeface="Times New Roman" pitchFamily="18" charset="0"/>
              </a:rPr>
              <a:t>ε</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non-</a:t>
            </a:r>
            <a:r>
              <a:rPr lang="en-US" sz="2400" dirty="0" err="1" smtClean="0">
                <a:latin typeface="Times New Roman" pitchFamily="18" charset="0"/>
                <a:cs typeface="Times New Roman" pitchFamily="18" charset="0"/>
              </a:rPr>
              <a:t>neg</a:t>
            </a:r>
            <a:r>
              <a:rPr lang="en-US" sz="2400" dirty="0" smtClean="0">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ε</a:t>
            </a:r>
            <a:r>
              <a:rPr lang="en-US" sz="2400" b="1" dirty="0" smtClean="0">
                <a:solidFill>
                  <a:srgbClr val="FF0000"/>
                </a:solidFill>
                <a:latin typeface="Times New Roman" pitchFamily="18" charset="0"/>
                <a:cs typeface="Times New Roman" pitchFamily="18" charset="0"/>
              </a:rPr>
              <a:t> ≥ 1/2</a:t>
            </a:r>
            <a:r>
              <a:rPr lang="en-US" sz="2400" b="1" baseline="30000" dirty="0" smtClean="0">
                <a:solidFill>
                  <a:srgbClr val="FF0000"/>
                </a:solidFill>
                <a:latin typeface="Times New Roman" pitchFamily="18" charset="0"/>
                <a:cs typeface="Times New Roman" pitchFamily="18" charset="0"/>
              </a:rPr>
              <a:t>30</a:t>
            </a:r>
            <a:r>
              <a:rPr lang="en-US" sz="2400" b="1" dirty="0" smtClean="0">
                <a:solidFill>
                  <a:srgbClr val="FF0000"/>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(likely to happen over 1GB of data)</a:t>
            </a:r>
          </a:p>
          <a:p>
            <a:pPr lvl="1">
              <a:lnSpc>
                <a:spcPct val="120000"/>
              </a:lnSpc>
              <a:tabLst>
                <a:tab pos="2574925" algn="l"/>
                <a:tab pos="4110038" algn="l"/>
              </a:tabLst>
            </a:pPr>
            <a:r>
              <a:rPr lang="en-US" sz="2400" b="1" dirty="0" smtClean="0">
                <a:solidFill>
                  <a:srgbClr val="FF0000"/>
                </a:solidFill>
                <a:latin typeface="Times New Roman" pitchFamily="18" charset="0"/>
                <a:cs typeface="Times New Roman" pitchFamily="18" charset="0"/>
              </a:rPr>
              <a:t>ε </a:t>
            </a:r>
            <a:r>
              <a:rPr lang="en-US" sz="2400" dirty="0" smtClean="0">
                <a:latin typeface="Times New Roman" pitchFamily="18" charset="0"/>
                <a:cs typeface="Times New Roman" pitchFamily="18" charset="0"/>
              </a:rPr>
              <a:t>negligible:	</a:t>
            </a:r>
            <a:r>
              <a:rPr lang="en-US" sz="2400" b="1" dirty="0" smtClean="0">
                <a:solidFill>
                  <a:srgbClr val="FF0000"/>
                </a:solidFill>
                <a:latin typeface="Times New Roman" pitchFamily="18" charset="0"/>
                <a:cs typeface="Times New Roman" pitchFamily="18" charset="0"/>
              </a:rPr>
              <a:t>ε</a:t>
            </a:r>
            <a:r>
              <a:rPr lang="en-US" sz="2400" b="1" dirty="0">
                <a:solidFill>
                  <a:srgbClr val="FF0000"/>
                </a:solidFill>
                <a:latin typeface="Times New Roman" pitchFamily="18" charset="0"/>
                <a:cs typeface="Times New Roman" pitchFamily="18" charset="0"/>
              </a:rPr>
              <a:t> ≤ 1/2</a:t>
            </a:r>
            <a:r>
              <a:rPr lang="en-US" sz="2400" b="1" baseline="30000" dirty="0">
                <a:solidFill>
                  <a:srgbClr val="FF0000"/>
                </a:solidFill>
                <a:latin typeface="Times New Roman" pitchFamily="18" charset="0"/>
                <a:cs typeface="Times New Roman" pitchFamily="18" charset="0"/>
              </a:rPr>
              <a:t>80</a:t>
            </a:r>
            <a:r>
              <a:rPr lang="en-US" sz="2400" b="1" dirty="0">
                <a:solidFill>
                  <a:srgbClr val="FF0000"/>
                </a:solidFill>
                <a:latin typeface="Times New Roman" pitchFamily="18" charset="0"/>
                <a:cs typeface="Times New Roman" pitchFamily="18" charset="0"/>
              </a:rPr>
              <a:t> 	</a:t>
            </a:r>
            <a:r>
              <a:rPr lang="en-US" sz="2400" dirty="0" smtClean="0">
                <a:solidFill>
                  <a:srgbClr val="000000"/>
                </a:solidFill>
                <a:latin typeface="Times New Roman" pitchFamily="18" charset="0"/>
                <a:cs typeface="Times New Roman" pitchFamily="18" charset="0"/>
              </a:rPr>
              <a:t>(</a:t>
            </a:r>
            <a:r>
              <a:rPr lang="en-US" sz="2400" dirty="0">
                <a:solidFill>
                  <a:srgbClr val="000000"/>
                </a:solidFill>
                <a:latin typeface="Times New Roman" pitchFamily="18" charset="0"/>
                <a:cs typeface="Times New Roman" pitchFamily="18" charset="0"/>
              </a:rPr>
              <a:t>won’t happen over life of key</a:t>
            </a:r>
            <a:r>
              <a:rPr lang="en-US" sz="2400" dirty="0" smtClean="0">
                <a:solidFill>
                  <a:srgbClr val="000000"/>
                </a:solidFill>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dirty="0" smtClean="0"/>
              <a:t>FAST-NUCES</a:t>
            </a:r>
            <a:endParaRPr lang="en-US" dirty="0"/>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79213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648200"/>
            <a:ext cx="7772400" cy="1143000"/>
          </a:xfrm>
        </p:spPr>
        <p:txBody>
          <a:bodyPr>
            <a:normAutofit fontScale="90000"/>
          </a:bodyPr>
          <a:lstStyle/>
          <a:p>
            <a:r>
              <a:rPr lang="en-US" u="sng" dirty="0" smtClean="0">
                <a:solidFill>
                  <a:schemeClr val="accent1"/>
                </a:solidFill>
                <a:latin typeface="Times New Roman" pitchFamily="18" charset="0"/>
                <a:cs typeface="Times New Roman" pitchFamily="18" charset="0"/>
              </a:rPr>
              <a:t>Attacks on OTP and Stream </a:t>
            </a:r>
            <a:r>
              <a:rPr lang="en-US" u="sng" dirty="0" smtClean="0">
                <a:solidFill>
                  <a:schemeClr val="accent1"/>
                </a:solidFill>
                <a:latin typeface="Times New Roman" pitchFamily="18" charset="0"/>
                <a:cs typeface="Times New Roman" pitchFamily="18" charset="0"/>
              </a:rPr>
              <a:t>Ciphers</a:t>
            </a:r>
            <a:br>
              <a:rPr lang="en-US" u="sng" dirty="0" smtClean="0">
                <a:solidFill>
                  <a:schemeClr val="accent1"/>
                </a:solidFill>
                <a:latin typeface="Times New Roman" pitchFamily="18" charset="0"/>
                <a:cs typeface="Times New Roman" pitchFamily="18" charset="0"/>
              </a:rPr>
            </a:br>
            <a:r>
              <a:rPr lang="en-US" u="sng" dirty="0">
                <a:solidFill>
                  <a:schemeClr val="accent1"/>
                </a:solidFill>
                <a:latin typeface="Times New Roman" pitchFamily="18" charset="0"/>
                <a:cs typeface="Times New Roman" pitchFamily="18" charset="0"/>
              </a:rPr>
              <a:t/>
            </a:r>
            <a:br>
              <a:rPr lang="en-US" u="sng" dirty="0">
                <a:solidFill>
                  <a:schemeClr val="accent1"/>
                </a:solidFill>
                <a:latin typeface="Times New Roman" pitchFamily="18" charset="0"/>
                <a:cs typeface="Times New Roman" pitchFamily="18" charset="0"/>
              </a:rPr>
            </a:br>
            <a:r>
              <a:rPr lang="en-GB" sz="3100" b="1" dirty="0"/>
              <a:t>In this </a:t>
            </a:r>
            <a:r>
              <a:rPr lang="en-GB" sz="3100" b="1" dirty="0" smtClean="0"/>
              <a:t>Lecture, we will look </a:t>
            </a:r>
            <a:r>
              <a:rPr lang="en-GB" sz="3100" b="1" dirty="0"/>
              <a:t>at attacks on the one time pad, and some </a:t>
            </a:r>
            <a:r>
              <a:rPr lang="en-GB" sz="3100" b="1" dirty="0" smtClean="0"/>
              <a:t>things </a:t>
            </a:r>
            <a:r>
              <a:rPr lang="en-GB" sz="3100" b="1" dirty="0"/>
              <a:t>you need to be careful with when you use the stream cipher</a:t>
            </a:r>
            <a:r>
              <a:rPr lang="en-GB" dirty="0"/>
              <a:t/>
            </a:r>
            <a:br>
              <a:rPr lang="en-GB" dirty="0"/>
            </a:b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762000"/>
            <a:ext cx="8763000" cy="5078313"/>
          </a:xfrm>
          <a:prstGeom prst="rect">
            <a:avLst/>
          </a:prstGeom>
        </p:spPr>
        <p:txBody>
          <a:bodyPr wrap="square">
            <a:spAutoFit/>
          </a:bodyPr>
          <a:lstStyle/>
          <a:p>
            <a:r>
              <a:rPr lang="en-GB" dirty="0">
                <a:latin typeface="OpenSans"/>
              </a:rPr>
              <a:t>And the first attack I want to </a:t>
            </a:r>
            <a:r>
              <a:rPr lang="en-GB" dirty="0" smtClean="0">
                <a:latin typeface="OpenSans"/>
              </a:rPr>
              <a:t> talk </a:t>
            </a:r>
            <a:r>
              <a:rPr lang="en-GB" dirty="0">
                <a:latin typeface="OpenSans"/>
              </a:rPr>
              <a:t>about is what's called the two time pad attack, </a:t>
            </a:r>
            <a:r>
              <a:rPr lang="en-GB" dirty="0" smtClean="0">
                <a:latin typeface="OpenSans"/>
              </a:rPr>
              <a:t>so </a:t>
            </a:r>
            <a:r>
              <a:rPr lang="en-GB" dirty="0">
                <a:latin typeface="OpenSans"/>
              </a:rPr>
              <a:t>remember that the </a:t>
            </a:r>
            <a:r>
              <a:rPr lang="en-GB" dirty="0" smtClean="0">
                <a:latin typeface="OpenSans"/>
              </a:rPr>
              <a:t> one </a:t>
            </a:r>
            <a:r>
              <a:rPr lang="en-GB" dirty="0">
                <a:latin typeface="OpenSans"/>
              </a:rPr>
              <a:t>time pad is called "one time" pad because the pad can only be used to encrypt a </a:t>
            </a:r>
            <a:r>
              <a:rPr lang="en-GB" dirty="0" smtClean="0">
                <a:latin typeface="OpenSans"/>
              </a:rPr>
              <a:t> single </a:t>
            </a:r>
            <a:r>
              <a:rPr lang="en-GB" dirty="0">
                <a:latin typeface="OpenSans"/>
              </a:rPr>
              <a:t>message. I want to show you that if the same pad is used to encrypt more than </a:t>
            </a:r>
            <a:r>
              <a:rPr lang="en-GB" dirty="0" smtClean="0">
                <a:latin typeface="OpenSans"/>
              </a:rPr>
              <a:t> one </a:t>
            </a:r>
            <a:r>
              <a:rPr lang="en-GB" dirty="0">
                <a:latin typeface="OpenSans"/>
              </a:rPr>
              <a:t>message, then security goes out the window, and basically an eavesdropper can </a:t>
            </a:r>
            <a:r>
              <a:rPr lang="en-GB" dirty="0" smtClean="0">
                <a:latin typeface="OpenSans"/>
              </a:rPr>
              <a:t>completely </a:t>
            </a:r>
            <a:r>
              <a:rPr lang="en-GB" dirty="0">
                <a:latin typeface="OpenSans"/>
              </a:rPr>
              <a:t>decrypt encrypted messages.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let's look at an example. So here we </a:t>
            </a:r>
            <a:r>
              <a:rPr lang="en-GB" dirty="0" smtClean="0">
                <a:latin typeface="OpenSans"/>
              </a:rPr>
              <a:t>have </a:t>
            </a:r>
            <a:r>
              <a:rPr lang="en-GB" dirty="0">
                <a:latin typeface="OpenSans"/>
              </a:rPr>
              <a:t>two messages m1 and m2 that are encrypted using the same pad. So the </a:t>
            </a:r>
            <a:r>
              <a:rPr lang="en-GB" dirty="0" smtClean="0">
                <a:latin typeface="OpenSans"/>
              </a:rPr>
              <a:t> resulting cipher text, </a:t>
            </a:r>
            <a:r>
              <a:rPr lang="en-GB" dirty="0">
                <a:latin typeface="OpenSans"/>
              </a:rPr>
              <a:t>C1 and C2, again basically are encryptions of these </a:t>
            </a:r>
            <a:r>
              <a:rPr lang="en-GB" dirty="0" smtClean="0">
                <a:latin typeface="OpenSans"/>
              </a:rPr>
              <a:t> messages</a:t>
            </a:r>
            <a:r>
              <a:rPr lang="en-GB" dirty="0">
                <a:latin typeface="OpenSans"/>
              </a:rPr>
              <a:t>, m1 and m2, but both are encrypted using the same pad. </a:t>
            </a:r>
            <a:endParaRPr lang="en-GB" dirty="0" smtClean="0">
              <a:latin typeface="OpenSans"/>
            </a:endParaRPr>
          </a:p>
          <a:p>
            <a:endParaRPr lang="en-GB" dirty="0">
              <a:latin typeface="OpenSans"/>
            </a:endParaRPr>
          </a:p>
          <a:p>
            <a:r>
              <a:rPr lang="en-GB" dirty="0" smtClean="0">
                <a:latin typeface="OpenSans"/>
              </a:rPr>
              <a:t>Now </a:t>
            </a:r>
            <a:r>
              <a:rPr lang="en-GB" dirty="0">
                <a:latin typeface="OpenSans"/>
              </a:rPr>
              <a:t>suppose </a:t>
            </a:r>
            <a:r>
              <a:rPr lang="en-GB" dirty="0" smtClean="0">
                <a:latin typeface="OpenSans"/>
              </a:rPr>
              <a:t> an </a:t>
            </a:r>
            <a:r>
              <a:rPr lang="en-GB" dirty="0">
                <a:latin typeface="OpenSans"/>
              </a:rPr>
              <a:t>eavesdropper intercepts C1 and C2, and he obtains, he basically has both C1 and C2. </a:t>
            </a:r>
            <a:endParaRPr lang="en-GB" dirty="0" smtClean="0">
              <a:latin typeface="OpenSans"/>
            </a:endParaRPr>
          </a:p>
          <a:p>
            <a:endParaRPr lang="en-GB" dirty="0">
              <a:latin typeface="OpenSans"/>
            </a:endParaRPr>
          </a:p>
          <a:p>
            <a:r>
              <a:rPr lang="en-GB" dirty="0">
                <a:latin typeface="OpenSans"/>
              </a:rPr>
              <a:t>The natural thing for the eavesdropper to do is actually compute the XOR of C1 </a:t>
            </a:r>
          </a:p>
          <a:p>
            <a:r>
              <a:rPr lang="en-GB" dirty="0">
                <a:latin typeface="OpenSans"/>
              </a:rPr>
              <a:t>and C2 and what does he get when he computes this XOR? So I hope everybody </a:t>
            </a:r>
          </a:p>
          <a:p>
            <a:r>
              <a:rPr lang="en-GB" dirty="0">
                <a:latin typeface="OpenSans"/>
              </a:rPr>
              <a:t>sees that, basically, once you XOR C1 and C2, the pads cancel out, and </a:t>
            </a:r>
          </a:p>
          <a:p>
            <a:r>
              <a:rPr lang="en-GB" dirty="0">
                <a:latin typeface="OpenSans"/>
              </a:rPr>
              <a:t>essentially, what comes out of this is the XOR of the plaintext messages. </a:t>
            </a:r>
          </a:p>
        </p:txBody>
      </p:sp>
    </p:spTree>
    <p:extLst>
      <p:ext uri="{BB962C8B-B14F-4D97-AF65-F5344CB8AC3E}">
        <p14:creationId xmlns:p14="http://schemas.microsoft.com/office/powerpoint/2010/main" val="31338387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762000"/>
            <a:ext cx="8915400" cy="5632311"/>
          </a:xfrm>
          <a:prstGeom prst="rect">
            <a:avLst/>
          </a:prstGeom>
        </p:spPr>
        <p:txBody>
          <a:bodyPr wrap="square">
            <a:spAutoFit/>
          </a:bodyPr>
          <a:lstStyle/>
          <a:p>
            <a:r>
              <a:rPr lang="en-GB" dirty="0">
                <a:latin typeface="OpenSans"/>
              </a:rPr>
              <a:t>And it turns out that English basically has enough redundancy, such that if I give </a:t>
            </a:r>
          </a:p>
          <a:p>
            <a:r>
              <a:rPr lang="en-GB" dirty="0">
                <a:latin typeface="OpenSans"/>
              </a:rPr>
              <a:t>you the XOR of two plaintext messages, you can actually recover those </a:t>
            </a:r>
          </a:p>
          <a:p>
            <a:r>
              <a:rPr lang="en-GB" dirty="0">
                <a:latin typeface="OpenSans"/>
              </a:rPr>
              <a:t>two </a:t>
            </a:r>
            <a:r>
              <a:rPr lang="en-GB" dirty="0" smtClean="0">
                <a:latin typeface="OpenSans"/>
              </a:rPr>
              <a:t>messages </a:t>
            </a:r>
            <a:r>
              <a:rPr lang="en-GB" dirty="0">
                <a:latin typeface="OpenSans"/>
              </a:rPr>
              <a:t>completely</a:t>
            </a:r>
            <a:r>
              <a:rPr lang="en-GB" dirty="0" smtClean="0">
                <a:latin typeface="OpenSans"/>
              </a:rPr>
              <a:t>.</a:t>
            </a:r>
          </a:p>
          <a:p>
            <a:endParaRPr lang="en-GB" dirty="0">
              <a:latin typeface="OpenSans"/>
            </a:endParaRPr>
          </a:p>
          <a:p>
            <a:r>
              <a:rPr lang="en-GB" dirty="0" smtClean="0">
                <a:latin typeface="OpenSans"/>
              </a:rPr>
              <a:t>More </a:t>
            </a:r>
            <a:r>
              <a:rPr lang="en-GB" dirty="0">
                <a:latin typeface="OpenSans"/>
              </a:rPr>
              <a:t>importantly for us is these messages are encoded </a:t>
            </a:r>
            <a:r>
              <a:rPr lang="en-GB" dirty="0" smtClean="0">
                <a:latin typeface="OpenSans"/>
              </a:rPr>
              <a:t>using </a:t>
            </a:r>
            <a:r>
              <a:rPr lang="en-GB" dirty="0">
                <a:latin typeface="OpenSans"/>
              </a:rPr>
              <a:t>ASCII. In fact, ASCII encodings has enough redundancy, such that given the </a:t>
            </a:r>
            <a:r>
              <a:rPr lang="en-GB" dirty="0" smtClean="0">
                <a:latin typeface="OpenSans"/>
              </a:rPr>
              <a:t>XOR </a:t>
            </a:r>
            <a:r>
              <a:rPr lang="en-GB" dirty="0">
                <a:latin typeface="OpenSans"/>
              </a:rPr>
              <a:t>of two ASCII encoded messages, you can recover the original messages </a:t>
            </a:r>
            <a:r>
              <a:rPr lang="en-GB" dirty="0" smtClean="0">
                <a:latin typeface="OpenSans"/>
              </a:rPr>
              <a:t>back</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essentially, given these XORs, you can recover both messages. So the </a:t>
            </a:r>
          </a:p>
          <a:p>
            <a:r>
              <a:rPr lang="en-GB" dirty="0">
                <a:latin typeface="OpenSans"/>
              </a:rPr>
              <a:t>thing to remember here is if you ever use the same pad to encrypt multiple messages </a:t>
            </a:r>
            <a:r>
              <a:rPr lang="en-GB" dirty="0" smtClean="0">
                <a:latin typeface="OpenSans"/>
              </a:rPr>
              <a:t> an </a:t>
            </a:r>
            <a:r>
              <a:rPr lang="en-GB" dirty="0">
                <a:latin typeface="OpenSans"/>
              </a:rPr>
              <a:t>attack who intercepts the resulting </a:t>
            </a:r>
            <a:r>
              <a:rPr lang="en-GB" dirty="0" err="1">
                <a:latin typeface="OpenSans"/>
              </a:rPr>
              <a:t>ciphertexts</a:t>
            </a:r>
            <a:r>
              <a:rPr lang="en-GB" dirty="0">
                <a:latin typeface="OpenSans"/>
              </a:rPr>
              <a:t> can eventually recover the </a:t>
            </a:r>
            <a:r>
              <a:rPr lang="en-GB" dirty="0" smtClean="0">
                <a:latin typeface="OpenSans"/>
              </a:rPr>
              <a:t>existing </a:t>
            </a:r>
            <a:r>
              <a:rPr lang="en-GB" dirty="0">
                <a:latin typeface="OpenSans"/>
              </a:rPr>
              <a:t>plaintexts without too much work.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the stream cipher key or the </a:t>
            </a:r>
            <a:r>
              <a:rPr lang="en-GB" dirty="0" smtClean="0">
                <a:latin typeface="OpenSans"/>
              </a:rPr>
              <a:t>one time pad key should never ever, ever, ever be used more than once. So, let's look </a:t>
            </a:r>
            <a:r>
              <a:rPr lang="en-GB" dirty="0">
                <a:latin typeface="OpenSans"/>
              </a:rPr>
              <a:t>at some examples where this comes up in practice. </a:t>
            </a:r>
            <a:endParaRPr lang="en-GB" dirty="0" smtClean="0">
              <a:latin typeface="OpenSans"/>
            </a:endParaRPr>
          </a:p>
          <a:p>
            <a:endParaRPr lang="en-GB" dirty="0">
              <a:latin typeface="OpenSans"/>
            </a:endParaRPr>
          </a:p>
          <a:p>
            <a:r>
              <a:rPr lang="en-GB" dirty="0" smtClean="0">
                <a:latin typeface="OpenSans"/>
              </a:rPr>
              <a:t>It's </a:t>
            </a:r>
            <a:r>
              <a:rPr lang="en-GB" dirty="0">
                <a:latin typeface="OpenSans"/>
              </a:rPr>
              <a:t>a very common mistake to </a:t>
            </a:r>
            <a:r>
              <a:rPr lang="en-GB" dirty="0" smtClean="0">
                <a:latin typeface="OpenSans"/>
              </a:rPr>
              <a:t>use </a:t>
            </a:r>
            <a:r>
              <a:rPr lang="en-GB" dirty="0">
                <a:latin typeface="OpenSans"/>
              </a:rPr>
              <a:t>the stream cipher key, or a one time pad key more than once. Now, let me show </a:t>
            </a:r>
            <a:r>
              <a:rPr lang="en-GB" dirty="0" smtClean="0">
                <a:latin typeface="OpenSans"/>
              </a:rPr>
              <a:t>you </a:t>
            </a:r>
            <a:r>
              <a:rPr lang="en-GB" dirty="0">
                <a:latin typeface="OpenSans"/>
              </a:rPr>
              <a:t>some examples where this comes up. So you know to avoid these mistakes, when you </a:t>
            </a:r>
            <a:r>
              <a:rPr lang="en-GB" dirty="0" smtClean="0">
                <a:latin typeface="OpenSans"/>
              </a:rPr>
              <a:t>build </a:t>
            </a:r>
            <a:r>
              <a:rPr lang="en-GB" dirty="0">
                <a:latin typeface="OpenSans"/>
              </a:rPr>
              <a:t>your own systems.</a:t>
            </a:r>
            <a:endParaRPr lang="en-GB" dirty="0">
              <a:latin typeface="OpenSans"/>
            </a:endParaRPr>
          </a:p>
        </p:txBody>
      </p:sp>
    </p:spTree>
    <p:extLst>
      <p:ext uri="{BB962C8B-B14F-4D97-AF65-F5344CB8AC3E}">
        <p14:creationId xmlns:p14="http://schemas.microsoft.com/office/powerpoint/2010/main" val="10361436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133600" y="1752600"/>
            <a:ext cx="3352800" cy="14224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35843" name="Rectangle 3"/>
          <p:cNvSpPr>
            <a:spLocks noGrp="1" noChangeArrowheads="1"/>
          </p:cNvSpPr>
          <p:nvPr>
            <p:ph type="body" idx="1"/>
          </p:nvPr>
        </p:nvSpPr>
        <p:spPr>
          <a:xfrm>
            <a:off x="381000" y="1295400"/>
            <a:ext cx="8534400" cy="5562600"/>
          </a:xfrm>
        </p:spPr>
        <p:txBody>
          <a:bodyPr>
            <a:noAutofit/>
          </a:bodyPr>
          <a:lstStyle/>
          <a:p>
            <a:pPr marL="0" indent="0" eaLnBrk="1" hangingPunct="1">
              <a:buNone/>
            </a:pPr>
            <a:r>
              <a:rPr lang="en-US" dirty="0" smtClean="0">
                <a:latin typeface="Times New Roman" pitchFamily="18" charset="0"/>
                <a:cs typeface="Times New Roman" pitchFamily="18" charset="0"/>
              </a:rPr>
              <a:t>Never use stream cipher key more than once !!</a:t>
            </a:r>
          </a:p>
          <a:p>
            <a:pPr marL="0" indent="0" eaLnBrk="1" hangingPunct="1">
              <a:lnSpc>
                <a:spcPct val="140000"/>
              </a:lnSpc>
              <a:buNone/>
            </a:pPr>
            <a:r>
              <a:rPr lang="en-US" dirty="0" smtClean="0">
                <a:latin typeface="Times New Roman" pitchFamily="18" charset="0"/>
                <a:cs typeface="Times New Roman" pitchFamily="18" charset="0"/>
              </a:rPr>
              <a:t>		</a:t>
            </a:r>
            <a:r>
              <a:rPr lang="en-US" b="0" dirty="0" smtClean="0">
                <a:latin typeface="Times New Roman" pitchFamily="18" charset="0"/>
                <a:cs typeface="Times New Roman" pitchFamily="18" charset="0"/>
              </a:rPr>
              <a:t>C</a:t>
            </a:r>
            <a:r>
              <a:rPr lang="en-US" b="0" baseline="-25000" dirty="0" smtClean="0">
                <a:latin typeface="Times New Roman" pitchFamily="18" charset="0"/>
                <a:cs typeface="Times New Roman" pitchFamily="18" charset="0"/>
              </a:rPr>
              <a:t>1</a:t>
            </a:r>
            <a:r>
              <a:rPr lang="en-US" b="0" dirty="0" smtClean="0">
                <a:latin typeface="Times New Roman" pitchFamily="18" charset="0"/>
                <a:cs typeface="Times New Roman" pitchFamily="18" charset="0"/>
              </a:rPr>
              <a:t>  </a:t>
            </a:r>
            <a:r>
              <a:rPr lang="en-US" b="0" dirty="0" smtClean="0">
                <a:latin typeface="Times New Roman" pitchFamily="18" charset="0"/>
                <a:cs typeface="Times New Roman" pitchFamily="18" charset="0"/>
                <a:sym typeface="Symbol" pitchFamily="18" charset="2"/>
              </a:rPr>
              <a:t>  m</a:t>
            </a:r>
            <a:r>
              <a:rPr lang="en-US" b="0" baseline="-25000" dirty="0" smtClean="0">
                <a:latin typeface="Times New Roman" pitchFamily="18" charset="0"/>
                <a:cs typeface="Times New Roman" pitchFamily="18" charset="0"/>
                <a:sym typeface="Symbol" pitchFamily="18" charset="2"/>
              </a:rPr>
              <a:t>1</a:t>
            </a:r>
            <a:r>
              <a:rPr lang="en-US" b="0" dirty="0" smtClean="0">
                <a:latin typeface="Times New Roman" pitchFamily="18" charset="0"/>
                <a:cs typeface="Times New Roman" pitchFamily="18" charset="0"/>
                <a:sym typeface="Symbol" pitchFamily="18" charset="2"/>
              </a:rPr>
              <a:t>    PRG(k)</a:t>
            </a:r>
          </a:p>
          <a:p>
            <a:pPr lvl="1" eaLnBrk="1" hangingPunct="1">
              <a:buFont typeface="Times" pitchFamily="18" charset="0"/>
              <a:buNone/>
            </a:pPr>
            <a:r>
              <a:rPr lang="en-US" dirty="0" smtClean="0">
                <a:latin typeface="Times New Roman" pitchFamily="18" charset="0"/>
                <a:cs typeface="Times New Roman" pitchFamily="18" charset="0"/>
                <a:sym typeface="Symbol" pitchFamily="18" charset="2"/>
              </a:rPr>
              <a:t>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Symbol" pitchFamily="18" charset="2"/>
              </a:rPr>
              <a:t>  m</a:t>
            </a:r>
            <a:r>
              <a:rPr lang="en-US" baseline="-25000" dirty="0" smtClean="0">
                <a:latin typeface="Times New Roman" pitchFamily="18" charset="0"/>
                <a:cs typeface="Times New Roman" pitchFamily="18" charset="0"/>
                <a:sym typeface="Symbol" pitchFamily="18" charset="2"/>
              </a:rPr>
              <a:t>2</a:t>
            </a:r>
            <a:r>
              <a:rPr lang="en-US" dirty="0" smtClean="0">
                <a:latin typeface="Times New Roman" pitchFamily="18" charset="0"/>
                <a:cs typeface="Times New Roman" pitchFamily="18" charset="0"/>
                <a:sym typeface="Symbol" pitchFamily="18" charset="2"/>
              </a:rPr>
              <a:t>    PRG(k)</a:t>
            </a:r>
          </a:p>
          <a:p>
            <a:pPr lvl="1" eaLnBrk="1" hangingPunct="1">
              <a:lnSpc>
                <a:spcPct val="140000"/>
              </a:lnSpc>
              <a:spcBef>
                <a:spcPct val="80000"/>
              </a:spcBef>
              <a:buFont typeface="Times" pitchFamily="18" charset="0"/>
              <a:buNone/>
            </a:pPr>
            <a:r>
              <a:rPr lang="en-US" dirty="0" smtClean="0">
                <a:latin typeface="Times New Roman" pitchFamily="18" charset="0"/>
                <a:cs typeface="Times New Roman" pitchFamily="18" charset="0"/>
                <a:sym typeface="Symbol" pitchFamily="18" charset="2"/>
              </a:rPr>
              <a:t>Eavesdropper does:</a:t>
            </a:r>
          </a:p>
          <a:p>
            <a:pPr lvl="1" eaLnBrk="1" hangingPunct="1">
              <a:lnSpc>
                <a:spcPct val="120000"/>
              </a:lnSpc>
              <a:buFont typeface="Times" pitchFamily="18" charset="0"/>
              <a:buNone/>
            </a:pPr>
            <a:r>
              <a:rPr lang="en-US" dirty="0" smtClean="0">
                <a:latin typeface="Times New Roman" pitchFamily="18" charset="0"/>
                <a:cs typeface="Times New Roman" pitchFamily="18" charset="0"/>
                <a:sym typeface="Symbol" pitchFamily="18" charset="2"/>
              </a:rPr>
              <a:t>			C</a:t>
            </a:r>
            <a:r>
              <a:rPr lang="en-US" baseline="-25000" dirty="0" smtClean="0">
                <a:latin typeface="Times New Roman" pitchFamily="18" charset="0"/>
                <a:cs typeface="Times New Roman" pitchFamily="18" charset="0"/>
                <a:sym typeface="Symbol" pitchFamily="18" charset="2"/>
              </a:rPr>
              <a:t>1 </a:t>
            </a:r>
            <a:r>
              <a:rPr lang="en-US" dirty="0" smtClean="0">
                <a:latin typeface="Times New Roman" pitchFamily="18" charset="0"/>
                <a:cs typeface="Times New Roman" pitchFamily="18" charset="0"/>
                <a:sym typeface="Symbol" pitchFamily="18" charset="2"/>
              </a:rPr>
              <a:t>   C</a:t>
            </a:r>
            <a:r>
              <a:rPr lang="en-US" baseline="-25000" dirty="0" smtClean="0">
                <a:latin typeface="Times New Roman" pitchFamily="18" charset="0"/>
                <a:cs typeface="Times New Roman" pitchFamily="18" charset="0"/>
                <a:sym typeface="Symbol" pitchFamily="18" charset="2"/>
              </a:rPr>
              <a:t>2       </a:t>
            </a:r>
            <a:r>
              <a:rPr lang="en-US" b="1" dirty="0" smtClean="0">
                <a:latin typeface="Times New Roman" pitchFamily="18" charset="0"/>
                <a:cs typeface="Times New Roman" pitchFamily="18" charset="0"/>
                <a:sym typeface="Symbol" pitchFamily="18" charset="2"/>
              </a:rPr>
              <a:t></a:t>
            </a:r>
            <a:r>
              <a:rPr lang="en-US" dirty="0" smtClean="0">
                <a:latin typeface="Times New Roman" pitchFamily="18" charset="0"/>
                <a:cs typeface="Times New Roman" pitchFamily="18" charset="0"/>
                <a:sym typeface="Symbol" pitchFamily="18" charset="2"/>
              </a:rPr>
              <a:t>        m</a:t>
            </a:r>
            <a:r>
              <a:rPr lang="en-US" baseline="-25000" dirty="0" smtClean="0">
                <a:latin typeface="Times New Roman" pitchFamily="18" charset="0"/>
                <a:cs typeface="Times New Roman" pitchFamily="18" charset="0"/>
                <a:sym typeface="Symbol" pitchFamily="18" charset="2"/>
              </a:rPr>
              <a:t>1</a:t>
            </a:r>
            <a:r>
              <a:rPr lang="en-US" dirty="0" smtClean="0">
                <a:latin typeface="Times New Roman" pitchFamily="18" charset="0"/>
                <a:cs typeface="Times New Roman" pitchFamily="18" charset="0"/>
                <a:sym typeface="Symbol" pitchFamily="18" charset="2"/>
              </a:rPr>
              <a:t>   m</a:t>
            </a:r>
            <a:r>
              <a:rPr lang="en-US" baseline="-25000" dirty="0" smtClean="0">
                <a:latin typeface="Times New Roman" pitchFamily="18" charset="0"/>
                <a:cs typeface="Times New Roman" pitchFamily="18" charset="0"/>
                <a:sym typeface="Symbol" pitchFamily="18" charset="2"/>
              </a:rPr>
              <a:t>2 </a:t>
            </a:r>
          </a:p>
          <a:p>
            <a:pPr lvl="1" eaLnBrk="1" hangingPunct="1">
              <a:lnSpc>
                <a:spcPct val="120000"/>
              </a:lnSpc>
              <a:buFont typeface="Times" pitchFamily="18" charset="0"/>
              <a:buNone/>
            </a:pPr>
            <a:endParaRPr lang="en-US" baseline="-25000" dirty="0" smtClean="0">
              <a:latin typeface="Times New Roman" pitchFamily="18" charset="0"/>
              <a:cs typeface="Times New Roman" pitchFamily="18" charset="0"/>
              <a:sym typeface="Symbol" pitchFamily="18" charset="2"/>
            </a:endParaRPr>
          </a:p>
          <a:p>
            <a:pPr lvl="1" eaLnBrk="1" hangingPunct="1">
              <a:lnSpc>
                <a:spcPct val="120000"/>
              </a:lnSpc>
              <a:buFont typeface="Times" pitchFamily="18" charset="0"/>
              <a:buNone/>
            </a:pPr>
            <a:r>
              <a:rPr lang="en-US" dirty="0" smtClean="0">
                <a:latin typeface="Times New Roman" pitchFamily="18" charset="0"/>
                <a:cs typeface="Times New Roman" pitchFamily="18" charset="0"/>
                <a:sym typeface="Symbol" pitchFamily="18" charset="2"/>
              </a:rPr>
              <a:t>Enough redundancy in English and ASCII encoding that:</a:t>
            </a:r>
          </a:p>
          <a:p>
            <a:pPr lvl="1" eaLnBrk="1" hangingPunct="1">
              <a:lnSpc>
                <a:spcPct val="80000"/>
              </a:lnSpc>
              <a:buFont typeface="Times" pitchFamily="18" charset="0"/>
              <a:buNone/>
            </a:pPr>
            <a:r>
              <a:rPr lang="en-US" dirty="0" smtClean="0">
                <a:latin typeface="Times New Roman" pitchFamily="18" charset="0"/>
                <a:cs typeface="Times New Roman" pitchFamily="18" charset="0"/>
                <a:sym typeface="Symbol" pitchFamily="18" charset="2"/>
              </a:rPr>
              <a:t>			 m</a:t>
            </a:r>
            <a:r>
              <a:rPr lang="en-US" baseline="-25000" dirty="0" smtClean="0">
                <a:latin typeface="Times New Roman" pitchFamily="18" charset="0"/>
                <a:cs typeface="Times New Roman" pitchFamily="18" charset="0"/>
                <a:sym typeface="Symbol" pitchFamily="18" charset="2"/>
              </a:rPr>
              <a:t>1</a:t>
            </a:r>
            <a:r>
              <a:rPr lang="en-US" dirty="0" smtClean="0">
                <a:latin typeface="Times New Roman" pitchFamily="18" charset="0"/>
                <a:cs typeface="Times New Roman" pitchFamily="18" charset="0"/>
                <a:sym typeface="Symbol" pitchFamily="18" charset="2"/>
              </a:rPr>
              <a:t>   m</a:t>
            </a:r>
            <a:r>
              <a:rPr lang="en-US" baseline="-25000" dirty="0" smtClean="0">
                <a:latin typeface="Times New Roman" pitchFamily="18" charset="0"/>
                <a:cs typeface="Times New Roman" pitchFamily="18" charset="0"/>
                <a:sym typeface="Symbol" pitchFamily="18" charset="2"/>
              </a:rPr>
              <a:t>2       </a:t>
            </a:r>
            <a:r>
              <a:rPr lang="en-US" b="1" dirty="0" smtClean="0">
                <a:latin typeface="Times New Roman" pitchFamily="18" charset="0"/>
                <a:cs typeface="Times New Roman" pitchFamily="18" charset="0"/>
                <a:sym typeface="Symbol" pitchFamily="18" charset="2"/>
              </a:rPr>
              <a:t></a:t>
            </a:r>
            <a:r>
              <a:rPr lang="en-US" dirty="0" smtClean="0">
                <a:latin typeface="Times New Roman" pitchFamily="18" charset="0"/>
                <a:cs typeface="Times New Roman" pitchFamily="18" charset="0"/>
                <a:sym typeface="Symbol" pitchFamily="18" charset="2"/>
              </a:rPr>
              <a:t>      m</a:t>
            </a:r>
            <a:r>
              <a:rPr lang="en-US" baseline="-25000" dirty="0" smtClean="0">
                <a:latin typeface="Times New Roman" pitchFamily="18" charset="0"/>
                <a:cs typeface="Times New Roman" pitchFamily="18" charset="0"/>
                <a:sym typeface="Symbol" pitchFamily="18" charset="2"/>
              </a:rPr>
              <a:t>1</a:t>
            </a:r>
            <a:r>
              <a:rPr lang="en-US" dirty="0" smtClean="0">
                <a:latin typeface="Times New Roman" pitchFamily="18" charset="0"/>
                <a:cs typeface="Times New Roman" pitchFamily="18" charset="0"/>
                <a:sym typeface="Symbol" pitchFamily="18" charset="2"/>
              </a:rPr>
              <a:t> ,  m</a:t>
            </a:r>
            <a:r>
              <a:rPr lang="en-US" baseline="-25000" dirty="0" smtClean="0">
                <a:latin typeface="Times New Roman" pitchFamily="18" charset="0"/>
                <a:cs typeface="Times New Roman" pitchFamily="18" charset="0"/>
                <a:sym typeface="Symbol" pitchFamily="18" charset="2"/>
              </a:rPr>
              <a:t>2</a:t>
            </a:r>
            <a:endParaRPr lang="en-US" dirty="0" smtClean="0">
              <a:latin typeface="Times New Roman" pitchFamily="18" charset="0"/>
              <a:cs typeface="Times New Roman" pitchFamily="18" charset="0"/>
              <a:sym typeface="Symbol" pitchFamily="18" charset="2"/>
            </a:endParaRPr>
          </a:p>
        </p:txBody>
      </p:sp>
      <p:sp>
        <p:nvSpPr>
          <p:cNvPr id="12292" name="Rectangle 2"/>
          <p:cNvSpPr>
            <a:spLocks noGrp="1" noChangeArrowheads="1"/>
          </p:cNvSpPr>
          <p:nvPr>
            <p:ph type="title"/>
          </p:nvPr>
        </p:nvSpPr>
        <p:spPr>
          <a:xfrm>
            <a:off x="381000" y="274638"/>
            <a:ext cx="7772400" cy="563562"/>
          </a:xfrm>
        </p:spPr>
        <p:txBody>
          <a:bodyPr>
            <a:normAutofit fontScale="90000"/>
          </a:bodyPr>
          <a:lstStyle/>
          <a:p>
            <a:pPr eaLnBrk="1" hangingPunct="1"/>
            <a:r>
              <a:rPr lang="en-US" dirty="0" smtClean="0">
                <a:solidFill>
                  <a:schemeClr val="tx1"/>
                </a:solidFill>
                <a:latin typeface="Times New Roman" pitchFamily="18" charset="0"/>
                <a:cs typeface="Times New Roman" pitchFamily="18" charset="0"/>
              </a:rPr>
              <a:t>Attack: </a:t>
            </a:r>
            <a:r>
              <a:rPr lang="en-US" b="1" dirty="0" smtClean="0">
                <a:solidFill>
                  <a:schemeClr val="tx1"/>
                </a:solidFill>
                <a:latin typeface="Times New Roman" pitchFamily="18" charset="0"/>
                <a:cs typeface="Times New Roman" pitchFamily="18" charset="0"/>
              </a:rPr>
              <a:t>two time </a:t>
            </a:r>
            <a:r>
              <a:rPr lang="en-US" dirty="0" smtClean="0">
                <a:solidFill>
                  <a:schemeClr val="tx1"/>
                </a:solidFill>
                <a:latin typeface="Times New Roman" pitchFamily="18" charset="0"/>
                <a:cs typeface="Times New Roman" pitchFamily="18" charset="0"/>
              </a:rPr>
              <a:t>pad is insecure !!</a:t>
            </a:r>
          </a:p>
        </p:txBody>
      </p:sp>
      <p:sp>
        <p:nvSpPr>
          <p:cNvPr id="5" name="Footer Placeholder 4"/>
          <p:cNvSpPr>
            <a:spLocks noGrp="1"/>
          </p:cNvSpPr>
          <p:nvPr>
            <p:ph type="ftr" sz="quarter" idx="11"/>
          </p:nvPr>
        </p:nvSpPr>
        <p:spPr/>
        <p:txBody>
          <a:bodyPr/>
          <a:lstStyle/>
          <a:p>
            <a:r>
              <a:rPr lang="en-US" smtClean="0">
                <a:latin typeface="Times New Roman" pitchFamily="18" charset="0"/>
                <a:cs typeface="Times New Roman" pitchFamily="18" charset="0"/>
              </a:rPr>
              <a:t>FAST-NUCES</a:t>
            </a:r>
            <a:endParaRPr lang="en-US">
              <a:latin typeface="Times New Roman" pitchFamily="18" charset="0"/>
              <a:cs typeface="Times New Roman" pitchFamily="18" charset="0"/>
            </a:endParaRPr>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11623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612845"/>
            <a:ext cx="8915400" cy="4247317"/>
          </a:xfrm>
          <a:prstGeom prst="rect">
            <a:avLst/>
          </a:prstGeom>
        </p:spPr>
        <p:txBody>
          <a:bodyPr wrap="square">
            <a:spAutoFit/>
          </a:bodyPr>
          <a:lstStyle/>
          <a:p>
            <a:r>
              <a:rPr lang="en-GB" dirty="0">
                <a:latin typeface="OpenSans"/>
              </a:rPr>
              <a:t>The first example is a historic example. At the beginning of </a:t>
            </a:r>
          </a:p>
          <a:p>
            <a:r>
              <a:rPr lang="en-GB" dirty="0">
                <a:latin typeface="OpenSans"/>
              </a:rPr>
              <a:t>the 1940s, where the Russians actually used a one time pad to encrypt various </a:t>
            </a:r>
          </a:p>
          <a:p>
            <a:r>
              <a:rPr lang="en-GB" dirty="0" err="1">
                <a:latin typeface="OpenSans"/>
              </a:rPr>
              <a:t>mesages</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Unfortunately</a:t>
            </a:r>
            <a:r>
              <a:rPr lang="en-GB" dirty="0">
                <a:latin typeface="OpenSans"/>
              </a:rPr>
              <a:t>, the pads that they were using were generated by a human by </a:t>
            </a:r>
          </a:p>
          <a:p>
            <a:r>
              <a:rPr lang="en-GB" dirty="0">
                <a:latin typeface="OpenSans"/>
              </a:rPr>
              <a:t>throwing dice. And so, you know, the human would throw these dice, and write down the </a:t>
            </a:r>
            <a:r>
              <a:rPr lang="en-GB" dirty="0" smtClean="0">
                <a:latin typeface="OpenSans"/>
              </a:rPr>
              <a:t>results </a:t>
            </a:r>
            <a:r>
              <a:rPr lang="en-GB" dirty="0">
                <a:latin typeface="OpenSans"/>
              </a:rPr>
              <a:t>of these throws.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 collected throws would then form the pads that were </a:t>
            </a:r>
            <a:r>
              <a:rPr lang="en-GB" dirty="0" smtClean="0">
                <a:latin typeface="OpenSans"/>
              </a:rPr>
              <a:t>used </a:t>
            </a:r>
            <a:r>
              <a:rPr lang="en-GB" dirty="0">
                <a:latin typeface="OpenSans"/>
              </a:rPr>
              <a:t>for encryption. </a:t>
            </a:r>
            <a:endParaRPr lang="en-GB" dirty="0" smtClean="0">
              <a:latin typeface="OpenSans"/>
            </a:endParaRPr>
          </a:p>
          <a:p>
            <a:endParaRPr lang="en-GB" dirty="0">
              <a:latin typeface="OpenSans"/>
            </a:endParaRPr>
          </a:p>
          <a:p>
            <a:r>
              <a:rPr lang="en-GB" dirty="0" smtClean="0">
                <a:latin typeface="OpenSans"/>
              </a:rPr>
              <a:t>Now</a:t>
            </a:r>
            <a:r>
              <a:rPr lang="en-GB" dirty="0">
                <a:latin typeface="OpenSans"/>
              </a:rPr>
              <a:t>, because it was kind of laborious for them to generate </a:t>
            </a:r>
            <a:r>
              <a:rPr lang="en-GB" dirty="0" smtClean="0">
                <a:latin typeface="OpenSans"/>
              </a:rPr>
              <a:t>these </a:t>
            </a:r>
            <a:r>
              <a:rPr lang="en-GB" dirty="0">
                <a:latin typeface="OpenSans"/>
              </a:rPr>
              <a:t>pads, it seems wasteful to use the pads to encrypt just one message.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the </a:t>
            </a:r>
            <a:r>
              <a:rPr lang="en-GB" dirty="0" smtClean="0">
                <a:latin typeface="OpenSans"/>
              </a:rPr>
              <a:t>ended </a:t>
            </a:r>
            <a:r>
              <a:rPr lang="en-GB" dirty="0">
                <a:latin typeface="OpenSans"/>
              </a:rPr>
              <a:t>up using these pads to encrypt multiple messages. And US intelligence was </a:t>
            </a:r>
            <a:r>
              <a:rPr lang="en-GB" dirty="0" smtClean="0">
                <a:latin typeface="OpenSans"/>
              </a:rPr>
              <a:t>actually </a:t>
            </a:r>
            <a:r>
              <a:rPr lang="en-GB" dirty="0">
                <a:latin typeface="OpenSans"/>
              </a:rPr>
              <a:t>able to intercept these two time pads.</a:t>
            </a:r>
            <a:endParaRPr lang="en-GB" b="0" i="0" dirty="0">
              <a:effectLst/>
              <a:latin typeface="OpenSans"/>
            </a:endParaRPr>
          </a:p>
        </p:txBody>
      </p:sp>
    </p:spTree>
    <p:extLst>
      <p:ext uri="{BB962C8B-B14F-4D97-AF65-F5344CB8AC3E}">
        <p14:creationId xmlns:p14="http://schemas.microsoft.com/office/powerpoint/2010/main" val="674520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66675" y="152400"/>
            <a:ext cx="8924925" cy="6477000"/>
          </a:xfrm>
          <a:prstGeom prst="rect">
            <a:avLst/>
          </a:prstGeom>
        </p:spPr>
      </p:pic>
    </p:spTree>
    <p:extLst>
      <p:ext uri="{BB962C8B-B14F-4D97-AF65-F5344CB8AC3E}">
        <p14:creationId xmlns:p14="http://schemas.microsoft.com/office/powerpoint/2010/main" val="18123791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839200" cy="4524315"/>
          </a:xfrm>
          <a:prstGeom prst="rect">
            <a:avLst/>
          </a:prstGeom>
        </p:spPr>
        <p:txBody>
          <a:bodyPr wrap="square">
            <a:spAutoFit/>
          </a:bodyPr>
          <a:lstStyle/>
          <a:p>
            <a:r>
              <a:rPr lang="en-GB" dirty="0">
                <a:latin typeface="OpenSans"/>
              </a:rPr>
              <a:t>These </a:t>
            </a:r>
            <a:r>
              <a:rPr lang="en-GB" dirty="0" err="1">
                <a:latin typeface="OpenSans"/>
              </a:rPr>
              <a:t>ciphertexts</a:t>
            </a:r>
            <a:r>
              <a:rPr lang="en-GB" dirty="0">
                <a:latin typeface="OpenSans"/>
              </a:rPr>
              <a:t> that were </a:t>
            </a:r>
            <a:r>
              <a:rPr lang="en-GB" dirty="0" smtClean="0">
                <a:latin typeface="OpenSans"/>
              </a:rPr>
              <a:t>encrypted </a:t>
            </a:r>
            <a:r>
              <a:rPr lang="en-GB" dirty="0">
                <a:latin typeface="OpenSans"/>
              </a:rPr>
              <a:t>using the same pad, applied to different messages. And it turns out, over </a:t>
            </a:r>
            <a:r>
              <a:rPr lang="en-GB" dirty="0" smtClean="0">
                <a:latin typeface="OpenSans"/>
              </a:rPr>
              <a:t>a </a:t>
            </a:r>
            <a:r>
              <a:rPr lang="en-GB" dirty="0">
                <a:latin typeface="OpenSans"/>
              </a:rPr>
              <a:t>period of several years, they we're able to decrypt something like 3,000 plain </a:t>
            </a:r>
            <a:r>
              <a:rPr lang="en-GB" dirty="0" smtClean="0">
                <a:latin typeface="OpenSans"/>
              </a:rPr>
              <a:t>texts </a:t>
            </a:r>
            <a:r>
              <a:rPr lang="en-GB" dirty="0">
                <a:latin typeface="OpenSans"/>
              </a:rPr>
              <a:t>just by intercepting these </a:t>
            </a:r>
            <a:r>
              <a:rPr lang="en-GB" dirty="0" err="1">
                <a:latin typeface="OpenSans"/>
              </a:rPr>
              <a:t>ciphertexts</a:t>
            </a:r>
            <a:r>
              <a:rPr lang="en-GB" dirty="0">
                <a:latin typeface="OpenSans"/>
              </a:rPr>
              <a:t>. The project is called Project </a:t>
            </a:r>
            <a:r>
              <a:rPr lang="en-GB" dirty="0" err="1">
                <a:latin typeface="OpenSans"/>
              </a:rPr>
              <a:t>Venona</a:t>
            </a:r>
            <a:r>
              <a:rPr lang="en-GB" dirty="0">
                <a:latin typeface="OpenSans"/>
              </a:rPr>
              <a:t> </a:t>
            </a:r>
          </a:p>
          <a:p>
            <a:endParaRPr lang="en-GB" dirty="0" smtClean="0">
              <a:latin typeface="OpenSans"/>
            </a:endParaRPr>
          </a:p>
          <a:p>
            <a:r>
              <a:rPr lang="en-GB" dirty="0" smtClean="0">
                <a:latin typeface="OpenSans"/>
              </a:rPr>
              <a:t>It's </a:t>
            </a:r>
            <a:r>
              <a:rPr lang="en-GB" dirty="0">
                <a:latin typeface="OpenSans"/>
              </a:rPr>
              <a:t>actually a fascinating of cryptanalysis, just because the two </a:t>
            </a:r>
            <a:r>
              <a:rPr lang="en-GB" dirty="0" smtClean="0">
                <a:latin typeface="OpenSans"/>
              </a:rPr>
              <a:t>time </a:t>
            </a:r>
            <a:r>
              <a:rPr lang="en-GB" dirty="0">
                <a:latin typeface="OpenSans"/>
              </a:rPr>
              <a:t>pad is insecure. More importantly, I want to talk about more recent examples </a:t>
            </a:r>
            <a:r>
              <a:rPr lang="en-GB" dirty="0" smtClean="0">
                <a:latin typeface="OpenSans"/>
              </a:rPr>
              <a:t>that </a:t>
            </a:r>
            <a:r>
              <a:rPr lang="en-GB" dirty="0">
                <a:latin typeface="OpenSans"/>
              </a:rPr>
              <a:t>come up in networking protocols, so let me give you an example from Windows NT, </a:t>
            </a:r>
            <a:r>
              <a:rPr lang="en-GB" dirty="0" smtClean="0">
                <a:latin typeface="OpenSans"/>
              </a:rPr>
              <a:t>in </a:t>
            </a:r>
            <a:r>
              <a:rPr lang="en-GB" dirty="0">
                <a:latin typeface="OpenSans"/>
              </a:rPr>
              <a:t>a product called the, point-to-point transfer protocol. </a:t>
            </a:r>
            <a:endParaRPr lang="en-GB" dirty="0" smtClean="0">
              <a:latin typeface="OpenSans"/>
            </a:endParaRPr>
          </a:p>
          <a:p>
            <a:endParaRPr lang="en-GB" dirty="0">
              <a:latin typeface="OpenSans"/>
            </a:endParaRPr>
          </a:p>
          <a:p>
            <a:r>
              <a:rPr lang="en-GB" dirty="0" smtClean="0">
                <a:latin typeface="OpenSans"/>
              </a:rPr>
              <a:t>This </a:t>
            </a:r>
            <a:r>
              <a:rPr lang="en-GB" dirty="0">
                <a:latin typeface="OpenSans"/>
              </a:rPr>
              <a:t>is </a:t>
            </a:r>
            <a:r>
              <a:rPr lang="en-GB" dirty="0" smtClean="0">
                <a:latin typeface="OpenSans"/>
              </a:rPr>
              <a:t>a </a:t>
            </a:r>
            <a:r>
              <a:rPr lang="en-GB" dirty="0">
                <a:latin typeface="OpenSans"/>
              </a:rPr>
              <a:t>protocol for a client wishing to communicate securely with a server. The </a:t>
            </a:r>
          </a:p>
          <a:p>
            <a:r>
              <a:rPr lang="en-GB" dirty="0">
                <a:latin typeface="OpenSans"/>
              </a:rPr>
              <a:t>client and the server both share a secret key here, and they both send messages to </a:t>
            </a:r>
          </a:p>
          <a:p>
            <a:r>
              <a:rPr lang="en-GB" dirty="0">
                <a:latin typeface="OpenSans"/>
              </a:rPr>
              <a:t>one another. So, here, we'll denote the messages from the client by m1. So, the </a:t>
            </a:r>
          </a:p>
          <a:p>
            <a:r>
              <a:rPr lang="en-GB" dirty="0">
                <a:latin typeface="OpenSans"/>
              </a:rPr>
              <a:t>client sends a message, the server responds, the client sends a message, the </a:t>
            </a:r>
          </a:p>
          <a:p>
            <a:r>
              <a:rPr lang="en-GB" dirty="0">
                <a:latin typeface="OpenSans"/>
              </a:rPr>
              <a:t>server responds, the client sends a message, the server responds, and so on </a:t>
            </a:r>
          </a:p>
          <a:p>
            <a:r>
              <a:rPr lang="en-GB" dirty="0">
                <a:latin typeface="OpenSans"/>
              </a:rPr>
              <a:t>and so forth. </a:t>
            </a:r>
            <a:endParaRPr lang="en-GB" b="0" i="0" dirty="0">
              <a:effectLst/>
              <a:latin typeface="OpenSans"/>
            </a:endParaRPr>
          </a:p>
        </p:txBody>
      </p:sp>
    </p:spTree>
    <p:extLst>
      <p:ext uri="{BB962C8B-B14F-4D97-AF65-F5344CB8AC3E}">
        <p14:creationId xmlns:p14="http://schemas.microsoft.com/office/powerpoint/2010/main" val="19196497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582341"/>
            <a:ext cx="8839200" cy="2585323"/>
          </a:xfrm>
          <a:prstGeom prst="rect">
            <a:avLst/>
          </a:prstGeom>
        </p:spPr>
        <p:txBody>
          <a:bodyPr wrap="square">
            <a:spAutoFit/>
          </a:bodyPr>
          <a:lstStyle/>
          <a:p>
            <a:r>
              <a:rPr lang="en-GB" dirty="0">
                <a:latin typeface="OpenSans"/>
              </a:rPr>
              <a:t>Now, the way PPTP works is, basically, the entire interaction, from </a:t>
            </a:r>
            <a:r>
              <a:rPr lang="en-GB" dirty="0" smtClean="0">
                <a:latin typeface="OpenSans"/>
              </a:rPr>
              <a:t>the </a:t>
            </a:r>
            <a:r>
              <a:rPr lang="en-GB" dirty="0">
                <a:latin typeface="OpenSans"/>
              </a:rPr>
              <a:t>client to the server, is considered as one stream. In other words, what happens </a:t>
            </a:r>
            <a:r>
              <a:rPr lang="en-GB" dirty="0" smtClean="0">
                <a:latin typeface="OpenSans"/>
              </a:rPr>
              <a:t>is</a:t>
            </a:r>
            <a:r>
              <a:rPr lang="en-GB" dirty="0">
                <a:latin typeface="OpenSans"/>
              </a:rPr>
              <a:t>, the messages m1, and m2 and m3, are kind of viewed as one long stream. </a:t>
            </a:r>
          </a:p>
          <a:p>
            <a:endParaRPr lang="en-GB" dirty="0" smtClean="0">
              <a:latin typeface="OpenSans"/>
            </a:endParaRPr>
          </a:p>
          <a:p>
            <a:endParaRPr lang="en-GB" dirty="0">
              <a:latin typeface="OpenSans"/>
            </a:endParaRPr>
          </a:p>
          <a:p>
            <a:r>
              <a:rPr lang="en-GB" dirty="0" smtClean="0">
                <a:latin typeface="OpenSans"/>
              </a:rPr>
              <a:t>Here</a:t>
            </a:r>
            <a:r>
              <a:rPr lang="en-GB" dirty="0">
                <a:latin typeface="OpenSans"/>
              </a:rPr>
              <a:t>, these two parallel lines means concatenation. So, essentially, we're </a:t>
            </a:r>
          </a:p>
          <a:p>
            <a:r>
              <a:rPr lang="en-GB" dirty="0">
                <a:latin typeface="OpenSans"/>
              </a:rPr>
              <a:t>concatenating all the messages from the client to the server into one long stream. </a:t>
            </a:r>
          </a:p>
          <a:p>
            <a:r>
              <a:rPr lang="en-GB" dirty="0">
                <a:latin typeface="OpenSans"/>
              </a:rPr>
              <a:t>And all that stream is encrypted using the stream cipher with key K. So that's </a:t>
            </a:r>
          </a:p>
          <a:p>
            <a:r>
              <a:rPr lang="en-GB" dirty="0">
                <a:latin typeface="OpenSans"/>
              </a:rPr>
              <a:t>perfectly fine</a:t>
            </a:r>
            <a:endParaRPr lang="en-GB" dirty="0">
              <a:latin typeface="OpenSans"/>
            </a:endParaRPr>
          </a:p>
        </p:txBody>
      </p:sp>
    </p:spTree>
    <p:extLst>
      <p:ext uri="{BB962C8B-B14F-4D97-AF65-F5344CB8AC3E}">
        <p14:creationId xmlns:p14="http://schemas.microsoft.com/office/powerpoint/2010/main" val="40869849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4" name="Rectangle 3"/>
          <p:cNvSpPr/>
          <p:nvPr/>
        </p:nvSpPr>
        <p:spPr>
          <a:xfrm>
            <a:off x="76200" y="304800"/>
            <a:ext cx="8991600" cy="5324535"/>
          </a:xfrm>
          <a:prstGeom prst="rect">
            <a:avLst/>
          </a:prstGeom>
        </p:spPr>
        <p:txBody>
          <a:bodyPr wrap="square">
            <a:spAutoFit/>
          </a:bodyPr>
          <a:lstStyle/>
          <a:p>
            <a:r>
              <a:rPr lang="en-GB" sz="2000" dirty="0" smtClean="0"/>
              <a:t>I </a:t>
            </a:r>
            <a:r>
              <a:rPr lang="en-GB" sz="2000" dirty="0"/>
              <a:t>mean, there's nothing wrong with that. This messages are </a:t>
            </a:r>
            <a:r>
              <a:rPr lang="en-GB" sz="2000" dirty="0" smtClean="0"/>
              <a:t>encrypted</a:t>
            </a:r>
            <a:r>
              <a:rPr lang="en-GB" sz="2000" dirty="0"/>
              <a:t>, are treated as one long stream, and they're all encrypted using the same </a:t>
            </a:r>
            <a:r>
              <a:rPr lang="en-GB" sz="2000" dirty="0" smtClean="0"/>
              <a:t>key</a:t>
            </a:r>
            <a:r>
              <a:rPr lang="en-GB" sz="2000" dirty="0"/>
              <a:t>. The problem is, the same thing is happening also on the server side. </a:t>
            </a:r>
            <a:endParaRPr lang="en-GB" sz="2000" dirty="0" smtClean="0"/>
          </a:p>
          <a:p>
            <a:endParaRPr lang="en-GB" sz="2000" dirty="0"/>
          </a:p>
          <a:p>
            <a:r>
              <a:rPr lang="en-GB" sz="2000" dirty="0" smtClean="0"/>
              <a:t>In</a:t>
            </a:r>
            <a:r>
              <a:rPr lang="en-GB" sz="2000" dirty="0"/>
              <a:t> </a:t>
            </a:r>
            <a:r>
              <a:rPr lang="en-GB" sz="2000" dirty="0" smtClean="0"/>
              <a:t>other </a:t>
            </a:r>
            <a:r>
              <a:rPr lang="en-GB" sz="2000" dirty="0"/>
              <a:t>words, all the messages from the server are also treated as one long </a:t>
            </a:r>
            <a:r>
              <a:rPr lang="en-GB" sz="2000" dirty="0" smtClean="0"/>
              <a:t>stream</a:t>
            </a:r>
            <a:r>
              <a:rPr lang="en-GB" sz="2000" dirty="0"/>
              <a:t>. </a:t>
            </a:r>
            <a:endParaRPr lang="en-GB" sz="2000" dirty="0" smtClean="0"/>
          </a:p>
          <a:p>
            <a:endParaRPr lang="en-GB" sz="2000" dirty="0"/>
          </a:p>
          <a:p>
            <a:r>
              <a:rPr lang="en-GB" sz="2000" dirty="0" smtClean="0"/>
              <a:t>So </a:t>
            </a:r>
            <a:r>
              <a:rPr lang="en-GB" sz="2000" dirty="0"/>
              <a:t>here, they're all concatenated together. And encrypted using, </a:t>
            </a:r>
            <a:r>
              <a:rPr lang="en-GB" sz="2000" dirty="0" smtClean="0"/>
              <a:t>unfortunately</a:t>
            </a:r>
            <a:r>
              <a:rPr lang="en-GB" sz="2000" dirty="0"/>
              <a:t>, the same pseudo-random seed, in other words, using the same </a:t>
            </a:r>
            <a:r>
              <a:rPr lang="en-GB" sz="2000" dirty="0" smtClean="0"/>
              <a:t>stream </a:t>
            </a:r>
            <a:r>
              <a:rPr lang="en-GB" sz="2000" dirty="0"/>
              <a:t>cipher key. So basically what's happening here is you see an effect that </a:t>
            </a:r>
            <a:r>
              <a:rPr lang="en-GB" sz="2000" dirty="0" smtClean="0"/>
              <a:t>the </a:t>
            </a:r>
            <a:r>
              <a:rPr lang="en-GB" sz="2000" dirty="0"/>
              <a:t>two time pad is taking place where the set of messages from the client is </a:t>
            </a:r>
            <a:r>
              <a:rPr lang="en-GB" sz="2000" dirty="0" smtClean="0"/>
              <a:t>encrypted </a:t>
            </a:r>
            <a:r>
              <a:rPr lang="en-GB" sz="2000" dirty="0"/>
              <a:t>using the same one time pad as a set of messages from the server. </a:t>
            </a:r>
            <a:endParaRPr lang="en-GB" sz="2000" dirty="0" smtClean="0"/>
          </a:p>
          <a:p>
            <a:endParaRPr lang="en-GB" sz="2000" dirty="0"/>
          </a:p>
          <a:p>
            <a:r>
              <a:rPr lang="en-GB" sz="2000" dirty="0" smtClean="0"/>
              <a:t>The</a:t>
            </a:r>
            <a:r>
              <a:rPr lang="en-GB" sz="2000" dirty="0"/>
              <a:t> </a:t>
            </a:r>
            <a:r>
              <a:rPr lang="en-GB" sz="2000" dirty="0" smtClean="0"/>
              <a:t>lesson </a:t>
            </a:r>
            <a:r>
              <a:rPr lang="en-GB" sz="2000" dirty="0"/>
              <a:t>here is that you should never use the same key to encrypt traffic in both </a:t>
            </a:r>
            <a:r>
              <a:rPr lang="en-GB" sz="2000" dirty="0" smtClean="0"/>
              <a:t>directions</a:t>
            </a:r>
            <a:r>
              <a:rPr lang="en-GB" sz="2000" dirty="0"/>
              <a:t>. </a:t>
            </a:r>
            <a:endParaRPr lang="en-GB" sz="2000" dirty="0" smtClean="0"/>
          </a:p>
          <a:p>
            <a:endParaRPr lang="en-GB" sz="2000" dirty="0"/>
          </a:p>
          <a:p>
            <a:endParaRPr lang="en-GB" sz="2000" dirty="0" smtClean="0"/>
          </a:p>
          <a:p>
            <a:r>
              <a:rPr lang="en-GB" sz="2000" dirty="0" smtClean="0"/>
              <a:t>In </a:t>
            </a:r>
            <a:r>
              <a:rPr lang="en-GB" sz="2000" dirty="0"/>
              <a:t>fact, what you need to do is have one key for interaction between </a:t>
            </a:r>
            <a:r>
              <a:rPr lang="en-GB" sz="2000" dirty="0" smtClean="0"/>
              <a:t>the </a:t>
            </a:r>
            <a:r>
              <a:rPr lang="en-GB" sz="2000" dirty="0"/>
              <a:t>client and the server and one key for interaction between the server and the </a:t>
            </a:r>
          </a:p>
          <a:p>
            <a:r>
              <a:rPr lang="en-GB" sz="2000" dirty="0"/>
              <a:t>client</a:t>
            </a:r>
          </a:p>
        </p:txBody>
      </p:sp>
    </p:spTree>
    <p:extLst>
      <p:ext uri="{BB962C8B-B14F-4D97-AF65-F5344CB8AC3E}">
        <p14:creationId xmlns:p14="http://schemas.microsoft.com/office/powerpoint/2010/main" val="19825578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066800"/>
            <a:ext cx="8839200" cy="3139321"/>
          </a:xfrm>
          <a:prstGeom prst="rect">
            <a:avLst/>
          </a:prstGeom>
        </p:spPr>
        <p:txBody>
          <a:bodyPr wrap="square">
            <a:spAutoFit/>
          </a:bodyPr>
          <a:lstStyle/>
          <a:p>
            <a:r>
              <a:rPr lang="en-GB" dirty="0">
                <a:latin typeface="OpenSans"/>
              </a:rPr>
              <a:t>The way I like to write this is really that the shared key k really is a </a:t>
            </a:r>
            <a:r>
              <a:rPr lang="en-GB" dirty="0" smtClean="0">
                <a:latin typeface="OpenSans"/>
              </a:rPr>
              <a:t>pair </a:t>
            </a:r>
            <a:r>
              <a:rPr lang="en-GB" dirty="0">
                <a:latin typeface="OpenSans"/>
              </a:rPr>
              <a:t>of keys. </a:t>
            </a:r>
            <a:endParaRPr lang="en-GB" dirty="0" smtClean="0">
              <a:latin typeface="OpenSans"/>
            </a:endParaRPr>
          </a:p>
          <a:p>
            <a:endParaRPr lang="en-GB" dirty="0">
              <a:latin typeface="OpenSans"/>
            </a:endParaRPr>
          </a:p>
          <a:p>
            <a:r>
              <a:rPr lang="en-GB" dirty="0" smtClean="0">
                <a:latin typeface="OpenSans"/>
              </a:rPr>
              <a:t>One </a:t>
            </a:r>
            <a:r>
              <a:rPr lang="en-GB" dirty="0">
                <a:latin typeface="OpenSans"/>
              </a:rPr>
              <a:t>key is used to encrypt messages from server to client, and one </a:t>
            </a:r>
            <a:r>
              <a:rPr lang="en-GB" dirty="0" smtClean="0">
                <a:latin typeface="OpenSans"/>
              </a:rPr>
              <a:t>key </a:t>
            </a:r>
            <a:r>
              <a:rPr lang="en-GB" dirty="0">
                <a:latin typeface="OpenSans"/>
              </a:rPr>
              <a:t>is used to encrypt messages from client to server.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these are two </a:t>
            </a:r>
            <a:r>
              <a:rPr lang="en-GB" dirty="0" smtClean="0">
                <a:latin typeface="OpenSans"/>
              </a:rPr>
              <a:t>separate </a:t>
            </a:r>
            <a:r>
              <a:rPr lang="en-GB" dirty="0">
                <a:latin typeface="OpenSans"/>
              </a:rPr>
              <a:t>keys that are used, and both sides, of course, know this key.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both </a:t>
            </a:r>
            <a:r>
              <a:rPr lang="en-GB" dirty="0" smtClean="0">
                <a:latin typeface="OpenSans"/>
              </a:rPr>
              <a:t>sides </a:t>
            </a:r>
            <a:r>
              <a:rPr lang="en-GB" dirty="0">
                <a:latin typeface="OpenSans"/>
              </a:rPr>
              <a:t>have this pair of keys, okay? and they can both encrypt. So one is used to </a:t>
            </a:r>
            <a:r>
              <a:rPr lang="en-GB" dirty="0" smtClean="0">
                <a:latin typeface="OpenSans"/>
              </a:rPr>
              <a:t>encrypt </a:t>
            </a:r>
            <a:r>
              <a:rPr lang="en-GB" dirty="0">
                <a:latin typeface="OpenSans"/>
              </a:rPr>
              <a:t>messages in one direction and one is used to encrypt messages in the other </a:t>
            </a:r>
            <a:r>
              <a:rPr lang="en-GB" dirty="0" smtClean="0">
                <a:latin typeface="OpenSans"/>
              </a:rPr>
              <a:t>direction</a:t>
            </a:r>
            <a:endParaRPr lang="en-GB" b="0" i="0" dirty="0">
              <a:effectLst/>
              <a:latin typeface="OpenSans"/>
            </a:endParaRPr>
          </a:p>
        </p:txBody>
      </p:sp>
    </p:spTree>
    <p:extLst>
      <p:ext uri="{BB962C8B-B14F-4D97-AF65-F5344CB8AC3E}">
        <p14:creationId xmlns:p14="http://schemas.microsoft.com/office/powerpoint/2010/main" val="8349605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k 8"/>
          <p:cNvPicPr/>
          <p:nvPr/>
        </p:nvPicPr>
        <p:blipFill>
          <a:blip r:embed="rId3" cstate="print"/>
          <a:stretch>
            <a:fillRect/>
          </a:stretch>
        </p:blipFill>
        <p:spPr>
          <a:xfrm>
            <a:off x="736200" y="3124320"/>
            <a:ext cx="7643880" cy="2592480"/>
          </a:xfrm>
          <a:prstGeom prst="rect">
            <a:avLst/>
          </a:prstGeom>
        </p:spPr>
      </p:pic>
      <p:sp>
        <p:nvSpPr>
          <p:cNvPr id="2" name="Title 1"/>
          <p:cNvSpPr>
            <a:spLocks noGrp="1"/>
          </p:cNvSpPr>
          <p:nvPr>
            <p:ph type="title"/>
          </p:nvPr>
        </p:nvSpPr>
        <p:spPr>
          <a:xfrm>
            <a:off x="4572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Real world examples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838200" y="1143000"/>
            <a:ext cx="7772400" cy="4572000"/>
          </a:xfrm>
        </p:spPr>
        <p:txBody>
          <a:bodyPr/>
          <a:lstStyle/>
          <a:p>
            <a:r>
              <a:rPr lang="en-US" dirty="0" smtClean="0">
                <a:latin typeface="Times New Roman" pitchFamily="18" charset="0"/>
                <a:cs typeface="Times New Roman" pitchFamily="18" charset="0"/>
              </a:rPr>
              <a:t>Project </a:t>
            </a:r>
            <a:r>
              <a:rPr lang="en-US" dirty="0" err="1" smtClean="0">
                <a:latin typeface="Times New Roman" pitchFamily="18" charset="0"/>
                <a:cs typeface="Times New Roman" pitchFamily="18" charset="0"/>
              </a:rPr>
              <a:t>Venona</a:t>
            </a:r>
            <a:r>
              <a:rPr lang="en-US" dirty="0" smtClean="0">
                <a:latin typeface="Times New Roman" pitchFamily="18" charset="0"/>
                <a:cs typeface="Times New Roman" pitchFamily="18" charset="0"/>
              </a:rPr>
              <a:t> (1941-1946)</a:t>
            </a:r>
          </a:p>
          <a:p>
            <a:pPr lvl="1"/>
            <a:r>
              <a:rPr lang="en-US" dirty="0" smtClean="0"/>
              <a:t>Roll a dice a compute a pad. This seems boring and they started using the same pads again and again. Soviet messages sent from 1941 to 1946, decrypted about 3000 messages.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MS-PPTP   (windows NT):</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4" name="Picture 3"/>
          <p:cNvPicPr>
            <a:picLocks noChangeAspect="1"/>
          </p:cNvPicPr>
          <p:nvPr/>
        </p:nvPicPr>
        <p:blipFill>
          <a:blip r:embed="rId4" cstate="print"/>
          <a:stretch>
            <a:fillRect/>
          </a:stretch>
        </p:blipFill>
        <p:spPr>
          <a:xfrm flipH="1">
            <a:off x="6858000" y="3530601"/>
            <a:ext cx="1295400" cy="1744647"/>
          </a:xfrm>
          <a:prstGeom prst="rect">
            <a:avLst/>
          </a:prstGeom>
        </p:spPr>
      </p:pic>
      <p:pic>
        <p:nvPicPr>
          <p:cNvPr id="5" name="Picture 4"/>
          <p:cNvPicPr>
            <a:picLocks noChangeAspect="1"/>
          </p:cNvPicPr>
          <p:nvPr/>
        </p:nvPicPr>
        <p:blipFill>
          <a:blip r:embed="rId5" cstate="print"/>
          <a:stretch>
            <a:fillRect/>
          </a:stretch>
        </p:blipFill>
        <p:spPr>
          <a:xfrm flipH="1">
            <a:off x="914401" y="3733800"/>
            <a:ext cx="1076739" cy="1320800"/>
          </a:xfrm>
          <a:prstGeom prst="rect">
            <a:avLst/>
          </a:prstGeom>
        </p:spPr>
      </p:pic>
      <p:sp>
        <p:nvSpPr>
          <p:cNvPr id="6" name="TextBox 5"/>
          <p:cNvSpPr txBox="1"/>
          <p:nvPr/>
        </p:nvSpPr>
        <p:spPr>
          <a:xfrm>
            <a:off x="762000" y="3835401"/>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sp>
        <p:nvSpPr>
          <p:cNvPr id="7" name="TextBox 6"/>
          <p:cNvSpPr txBox="1"/>
          <p:nvPr/>
        </p:nvSpPr>
        <p:spPr>
          <a:xfrm>
            <a:off x="8153400" y="3829448"/>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sp>
        <p:nvSpPr>
          <p:cNvPr id="8" name="TextBox 7"/>
          <p:cNvSpPr txBox="1"/>
          <p:nvPr/>
        </p:nvSpPr>
        <p:spPr>
          <a:xfrm>
            <a:off x="2221860" y="6273800"/>
            <a:ext cx="4936159"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Need different keys for    C</a:t>
            </a:r>
            <a:r>
              <a:rPr lang="en-US" sz="2000" dirty="0">
                <a:latin typeface="Times New Roman" pitchFamily="18" charset="0"/>
                <a:cs typeface="Times New Roman" pitchFamily="18" charset="0"/>
                <a:sym typeface="Wingdings"/>
              </a:rPr>
              <a:t>⟶</a:t>
            </a:r>
            <a:r>
              <a:rPr lang="en-US" sz="2000" dirty="0" smtClean="0">
                <a:latin typeface="Times New Roman" pitchFamily="18" charset="0"/>
                <a:cs typeface="Times New Roman" pitchFamily="18" charset="0"/>
              </a:rPr>
              <a:t>S    and    S</a:t>
            </a:r>
            <a:r>
              <a:rPr lang="en-US" sz="2000" dirty="0">
                <a:latin typeface="Times New Roman" pitchFamily="18" charset="0"/>
                <a:cs typeface="Times New Roman" pitchFamily="18" charset="0"/>
                <a:sym typeface="Wingdings"/>
              </a:rPr>
              <a:t>⟶</a:t>
            </a:r>
            <a:r>
              <a:rPr lang="en-US" sz="2000" dirty="0" smtClean="0">
                <a:latin typeface="Times New Roman" pitchFamily="18" charset="0"/>
                <a:cs typeface="Times New Roman" pitchFamily="18" charset="0"/>
                <a:sym typeface="Wingdings"/>
              </a:rPr>
              <a:t>C</a:t>
            </a:r>
            <a:endParaRPr lang="en-US" sz="2000" dirty="0">
              <a:latin typeface="Times New Roman" pitchFamily="18" charset="0"/>
              <a:cs typeface="Times New Roman" pitchFamily="18" charset="0"/>
            </a:endParaRPr>
          </a:p>
        </p:txBody>
      </p:sp>
      <p:sp>
        <p:nvSpPr>
          <p:cNvPr id="10" name="Footer Placeholder 9"/>
          <p:cNvSpPr>
            <a:spLocks noGrp="1"/>
          </p:cNvSpPr>
          <p:nvPr>
            <p:ph type="ftr" sz="quarter" idx="11"/>
          </p:nvPr>
        </p:nvSpPr>
        <p:spPr/>
        <p:txBody>
          <a:bodyPr/>
          <a:lstStyle/>
          <a:p>
            <a:r>
              <a:rPr lang="en-US" dirty="0" smtClean="0">
                <a:solidFill>
                  <a:schemeClr val="tx1"/>
                </a:solidFill>
                <a:latin typeface="Times New Roman" pitchFamily="18" charset="0"/>
                <a:cs typeface="Times New Roman" pitchFamily="18" charset="0"/>
              </a:rPr>
              <a:t>FAST-NUCES</a:t>
            </a:r>
            <a:endParaRPr lang="en-US" dirty="0">
              <a:solidFill>
                <a:schemeClr val="tx1"/>
              </a:solidFill>
              <a:latin typeface="Times New Roman" pitchFamily="18" charset="0"/>
              <a:cs typeface="Times New Roman" pitchFamily="18" charset="0"/>
            </a:endParaRPr>
          </a:p>
        </p:txBody>
      </p:sp>
      <p:pic>
        <p:nvPicPr>
          <p:cNvPr id="11" name="Picture 10" descr="http://study.result.pk/wp-content/uploads/2011/07/National-University-of-Computer-and-Emerging-Sciences-NUCES-300x300.png"/>
          <p:cNvPicPr/>
          <p:nvPr/>
        </p:nvPicPr>
        <p:blipFill>
          <a:blip r:embed="rId6"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3096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219200"/>
            <a:ext cx="8915400" cy="3139321"/>
          </a:xfrm>
          <a:prstGeom prst="rect">
            <a:avLst/>
          </a:prstGeom>
        </p:spPr>
        <p:txBody>
          <a:bodyPr wrap="square">
            <a:spAutoFit/>
          </a:bodyPr>
          <a:lstStyle/>
          <a:p>
            <a:r>
              <a:rPr lang="en-GB" dirty="0">
                <a:latin typeface="OpenSans"/>
              </a:rPr>
              <a:t>So another important example of the two time pad comes up in Wi-Fi </a:t>
            </a:r>
            <a:r>
              <a:rPr lang="en-GB" dirty="0" smtClean="0">
                <a:latin typeface="OpenSans"/>
              </a:rPr>
              <a:t>communication</a:t>
            </a:r>
            <a:r>
              <a:rPr lang="en-GB" dirty="0">
                <a:latin typeface="OpenSans"/>
              </a:rPr>
              <a:t>, particularity in the </a:t>
            </a:r>
            <a:r>
              <a:rPr lang="en-GB" dirty="0" smtClean="0">
                <a:latin typeface="OpenSans"/>
              </a:rPr>
              <a:t>802.11b </a:t>
            </a:r>
            <a:r>
              <a:rPr lang="en-GB" dirty="0">
                <a:latin typeface="OpenSans"/>
              </a:rPr>
              <a:t>protocol. So all of you I'm sure know that </a:t>
            </a:r>
            <a:r>
              <a:rPr lang="en-GB" dirty="0" smtClean="0">
                <a:latin typeface="OpenSans"/>
              </a:rPr>
              <a:t>the 802.11 </a:t>
            </a:r>
            <a:r>
              <a:rPr lang="en-GB" dirty="0">
                <a:latin typeface="OpenSans"/>
              </a:rPr>
              <a:t>contains an encryption layer and the original encryption layer was called </a:t>
            </a:r>
            <a:r>
              <a:rPr lang="en-GB" dirty="0" smtClean="0">
                <a:latin typeface="OpenSans"/>
              </a:rPr>
              <a:t>WEP </a:t>
            </a:r>
            <a:r>
              <a:rPr lang="en-GB" dirty="0">
                <a:latin typeface="OpenSans"/>
              </a:rPr>
              <a:t>and WEP fortunately for us is actually a very badly designed protocol so that I </a:t>
            </a:r>
            <a:r>
              <a:rPr lang="en-GB" dirty="0" smtClean="0">
                <a:latin typeface="OpenSans"/>
              </a:rPr>
              <a:t>can </a:t>
            </a:r>
            <a:r>
              <a:rPr lang="en-GB" dirty="0">
                <a:latin typeface="OpenSans"/>
              </a:rPr>
              <a:t>always use it as an example of how not to do things. </a:t>
            </a:r>
            <a:endParaRPr lang="en-GB" dirty="0" smtClean="0">
              <a:latin typeface="OpenSans"/>
            </a:endParaRPr>
          </a:p>
          <a:p>
            <a:endParaRPr lang="en-GB" dirty="0">
              <a:latin typeface="OpenSans"/>
            </a:endParaRPr>
          </a:p>
          <a:p>
            <a:r>
              <a:rPr lang="en-GB" dirty="0" smtClean="0">
                <a:latin typeface="OpenSans"/>
              </a:rPr>
              <a:t>There </a:t>
            </a:r>
            <a:r>
              <a:rPr lang="en-GB" dirty="0">
                <a:latin typeface="OpenSans"/>
              </a:rPr>
              <a:t>are many, many </a:t>
            </a:r>
            <a:r>
              <a:rPr lang="en-GB" dirty="0" smtClean="0">
                <a:latin typeface="OpenSans"/>
              </a:rPr>
              <a:t>mistakes </a:t>
            </a:r>
            <a:r>
              <a:rPr lang="en-GB" dirty="0">
                <a:latin typeface="OpenSans"/>
              </a:rPr>
              <a:t>inside of WEP and here I want to use it as an example of how the two time </a:t>
            </a:r>
            <a:r>
              <a:rPr lang="en-GB" dirty="0" smtClean="0">
                <a:latin typeface="OpenSans"/>
              </a:rPr>
              <a:t>pad </a:t>
            </a:r>
            <a:r>
              <a:rPr lang="en-GB" dirty="0">
                <a:latin typeface="OpenSans"/>
              </a:rPr>
              <a:t>came about.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in WEP, there's a client and, </a:t>
            </a:r>
            <a:r>
              <a:rPr lang="en-GB" dirty="0" smtClean="0">
                <a:latin typeface="OpenSans"/>
              </a:rPr>
              <a:t>and </a:t>
            </a:r>
            <a:r>
              <a:rPr lang="en-GB" dirty="0">
                <a:latin typeface="OpenSans"/>
              </a:rPr>
              <a:t>access point. </a:t>
            </a:r>
            <a:r>
              <a:rPr lang="en-GB" dirty="0" smtClean="0">
                <a:latin typeface="OpenSans"/>
              </a:rPr>
              <a:t>They </a:t>
            </a:r>
            <a:r>
              <a:rPr lang="en-GB" dirty="0">
                <a:latin typeface="OpenSans"/>
              </a:rPr>
              <a:t>both share a </a:t>
            </a:r>
            <a:r>
              <a:rPr lang="en-GB" dirty="0" smtClean="0">
                <a:latin typeface="OpenSans"/>
              </a:rPr>
              <a:t>secret </a:t>
            </a:r>
            <a:r>
              <a:rPr lang="en-GB" dirty="0">
                <a:latin typeface="OpenSans"/>
              </a:rPr>
              <a:t>key K. And then, when they </a:t>
            </a:r>
            <a:r>
              <a:rPr lang="en-GB" dirty="0" smtClean="0">
                <a:latin typeface="OpenSans"/>
              </a:rPr>
              <a:t>will </a:t>
            </a:r>
            <a:r>
              <a:rPr lang="en-GB" dirty="0">
                <a:latin typeface="OpenSans"/>
              </a:rPr>
              <a:t>transmit a message to one another. </a:t>
            </a:r>
            <a:endParaRPr lang="en-GB" b="0" i="0" dirty="0">
              <a:effectLst/>
              <a:latin typeface="OpenSans"/>
            </a:endParaRPr>
          </a:p>
        </p:txBody>
      </p:sp>
    </p:spTree>
    <p:extLst>
      <p:ext uri="{BB962C8B-B14F-4D97-AF65-F5344CB8AC3E}">
        <p14:creationId xmlns:p14="http://schemas.microsoft.com/office/powerpoint/2010/main" val="12625697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197346"/>
            <a:ext cx="8991600" cy="5355312"/>
          </a:xfrm>
          <a:prstGeom prst="rect">
            <a:avLst/>
          </a:prstGeom>
        </p:spPr>
        <p:txBody>
          <a:bodyPr wrap="square">
            <a:spAutoFit/>
          </a:bodyPr>
          <a:lstStyle/>
          <a:p>
            <a:r>
              <a:rPr lang="en-GB" dirty="0">
                <a:latin typeface="OpenSans"/>
              </a:rPr>
              <a:t>Let's say the </a:t>
            </a:r>
            <a:r>
              <a:rPr lang="en-GB" dirty="0" smtClean="0">
                <a:latin typeface="OpenSans"/>
              </a:rPr>
              <a:t>client </a:t>
            </a:r>
            <a:r>
              <a:rPr lang="en-GB" dirty="0">
                <a:latin typeface="OpenSans"/>
              </a:rPr>
              <a:t>wants to send. A frame containing the plain text M to the </a:t>
            </a:r>
            <a:r>
              <a:rPr lang="en-GB" dirty="0" smtClean="0">
                <a:latin typeface="OpenSans"/>
              </a:rPr>
              <a:t>access </a:t>
            </a:r>
            <a:r>
              <a:rPr lang="en-GB" dirty="0">
                <a:latin typeface="OpenSans"/>
              </a:rPr>
              <a:t>point, what </a:t>
            </a:r>
            <a:r>
              <a:rPr lang="en-GB" dirty="0" smtClean="0">
                <a:latin typeface="OpenSans"/>
              </a:rPr>
              <a:t>he </a:t>
            </a:r>
            <a:r>
              <a:rPr lang="en-GB" dirty="0">
                <a:latin typeface="OpenSans"/>
              </a:rPr>
              <a:t>would do is first of all he appends some sort of check sum to this plain text. </a:t>
            </a:r>
          </a:p>
          <a:p>
            <a:endParaRPr lang="en-GB" dirty="0" smtClean="0">
              <a:latin typeface="OpenSans"/>
            </a:endParaRPr>
          </a:p>
          <a:p>
            <a:endParaRPr lang="en-GB" dirty="0">
              <a:latin typeface="OpenSans"/>
            </a:endParaRPr>
          </a:p>
          <a:p>
            <a:r>
              <a:rPr lang="en-GB" dirty="0" smtClean="0">
                <a:latin typeface="OpenSans"/>
              </a:rPr>
              <a:t>The </a:t>
            </a:r>
            <a:r>
              <a:rPr lang="en-GB" dirty="0">
                <a:latin typeface="OpenSans"/>
              </a:rPr>
              <a:t>check sum is not important at this point, what is important is then this new </a:t>
            </a:r>
          </a:p>
          <a:p>
            <a:r>
              <a:rPr lang="en-GB" dirty="0">
                <a:latin typeface="OpenSans"/>
              </a:rPr>
              <a:t>calculation gets encrypted using a stream cypher where the stream cypher key is this </a:t>
            </a:r>
          </a:p>
          <a:p>
            <a:r>
              <a:rPr lang="en-GB" dirty="0">
                <a:latin typeface="OpenSans"/>
              </a:rPr>
              <a:t>concatenation of a value IV and a long term key K.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this IV is a 24 bit string. </a:t>
            </a:r>
          </a:p>
          <a:p>
            <a:endParaRPr lang="en-GB" dirty="0" smtClean="0">
              <a:latin typeface="OpenSans"/>
            </a:endParaRPr>
          </a:p>
          <a:p>
            <a:endParaRPr lang="en-GB" dirty="0">
              <a:latin typeface="OpenSans"/>
            </a:endParaRPr>
          </a:p>
          <a:p>
            <a:r>
              <a:rPr lang="en-GB" dirty="0" smtClean="0">
                <a:latin typeface="OpenSans"/>
              </a:rPr>
              <a:t>Okay</a:t>
            </a:r>
            <a:r>
              <a:rPr lang="en-GB" dirty="0">
                <a:latin typeface="OpenSans"/>
              </a:rPr>
              <a:t>, this IV is a 24 bit string, and you can imagine that it starts from zero and </a:t>
            </a:r>
          </a:p>
          <a:p>
            <a:r>
              <a:rPr lang="en-GB" dirty="0">
                <a:latin typeface="OpenSans"/>
              </a:rPr>
              <a:t>perhaps it's a counter that counts increments by one for every packet. </a:t>
            </a:r>
            <a:endParaRPr lang="en-GB" dirty="0" smtClean="0">
              <a:latin typeface="OpenSans"/>
            </a:endParaRPr>
          </a:p>
          <a:p>
            <a:endParaRPr lang="en-GB" dirty="0">
              <a:latin typeface="OpenSans"/>
            </a:endParaRPr>
          </a:p>
          <a:p>
            <a:r>
              <a:rPr lang="en-GB" dirty="0" smtClean="0">
                <a:latin typeface="OpenSans"/>
              </a:rPr>
              <a:t>The</a:t>
            </a:r>
            <a:r>
              <a:rPr lang="en-GB" dirty="0">
                <a:latin typeface="OpenSans"/>
              </a:rPr>
              <a:t> </a:t>
            </a:r>
            <a:r>
              <a:rPr lang="en-GB" dirty="0" smtClean="0">
                <a:latin typeface="OpenSans"/>
              </a:rPr>
              <a:t>reason </a:t>
            </a:r>
            <a:r>
              <a:rPr lang="en-GB" dirty="0">
                <a:latin typeface="OpenSans"/>
              </a:rPr>
              <a:t>they did this was the designers of </a:t>
            </a:r>
            <a:r>
              <a:rPr lang="en-GB" dirty="0" smtClean="0">
                <a:latin typeface="OpenSans"/>
              </a:rPr>
              <a:t>WEP </a:t>
            </a:r>
            <a:r>
              <a:rPr lang="en-GB" dirty="0">
                <a:latin typeface="OpenSans"/>
              </a:rPr>
              <a:t>realized that in a stream cypher, the </a:t>
            </a:r>
            <a:r>
              <a:rPr lang="en-GB" dirty="0" smtClean="0">
                <a:latin typeface="OpenSans"/>
              </a:rPr>
              <a:t>key </a:t>
            </a:r>
            <a:r>
              <a:rPr lang="en-GB" dirty="0">
                <a:latin typeface="OpenSans"/>
              </a:rPr>
              <a:t>is only supposed to be used to encrypt one message. So they said well, let's go </a:t>
            </a:r>
            <a:r>
              <a:rPr lang="en-GB" dirty="0" smtClean="0">
                <a:latin typeface="OpenSans"/>
              </a:rPr>
              <a:t>ahead </a:t>
            </a:r>
            <a:r>
              <a:rPr lang="en-GB" dirty="0">
                <a:latin typeface="OpenSans"/>
              </a:rPr>
              <a:t>and change the key after every frame. And the way they changed the key </a:t>
            </a:r>
          </a:p>
          <a:p>
            <a:r>
              <a:rPr lang="en-GB" dirty="0">
                <a:latin typeface="OpenSans"/>
              </a:rPr>
              <a:t>essentially was by prepending this IV to it</a:t>
            </a:r>
            <a:endParaRPr lang="en-GB" dirty="0">
              <a:latin typeface="OpenSans"/>
            </a:endParaRPr>
          </a:p>
        </p:txBody>
      </p:sp>
    </p:spTree>
    <p:extLst>
      <p:ext uri="{BB962C8B-B14F-4D97-AF65-F5344CB8AC3E}">
        <p14:creationId xmlns:p14="http://schemas.microsoft.com/office/powerpoint/2010/main" val="9488540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816888"/>
            <a:ext cx="8839200" cy="5355312"/>
          </a:xfrm>
          <a:prstGeom prst="rect">
            <a:avLst/>
          </a:prstGeom>
        </p:spPr>
        <p:txBody>
          <a:bodyPr wrap="square">
            <a:spAutoFit/>
          </a:bodyPr>
          <a:lstStyle/>
          <a:p>
            <a:r>
              <a:rPr lang="en-GB" dirty="0">
                <a:latin typeface="OpenSans"/>
              </a:rPr>
              <a:t>And you notice this I-V changes on </a:t>
            </a:r>
            <a:r>
              <a:rPr lang="en-GB" dirty="0" smtClean="0">
                <a:latin typeface="OpenSans"/>
              </a:rPr>
              <a:t>every </a:t>
            </a:r>
            <a:r>
              <a:rPr lang="en-GB" dirty="0">
                <a:latin typeface="OpenSans"/>
              </a:rPr>
              <a:t>packet.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it increments by one on every packet. And the idea, then, is sent </a:t>
            </a:r>
            <a:r>
              <a:rPr lang="en-GB" dirty="0" smtClean="0">
                <a:latin typeface="OpenSans"/>
              </a:rPr>
              <a:t>in </a:t>
            </a:r>
            <a:r>
              <a:rPr lang="en-GB" dirty="0">
                <a:latin typeface="OpenSans"/>
              </a:rPr>
              <a:t>the clear along with the cipher text. So the recipient knows the key K. He knows </a:t>
            </a:r>
            <a:r>
              <a:rPr lang="en-GB" dirty="0" smtClean="0">
                <a:latin typeface="OpenSans"/>
              </a:rPr>
              <a:t>what </a:t>
            </a:r>
            <a:r>
              <a:rPr lang="en-GB" dirty="0">
                <a:latin typeface="OpenSans"/>
              </a:rPr>
              <a:t>the I-V is. He can </a:t>
            </a:r>
            <a:r>
              <a:rPr lang="en-GB" dirty="0" smtClean="0">
                <a:latin typeface="OpenSans"/>
              </a:rPr>
              <a:t>retrieve </a:t>
            </a:r>
            <a:r>
              <a:rPr lang="en-GB" dirty="0">
                <a:latin typeface="OpenSans"/>
              </a:rPr>
              <a:t>the PRG of IV concatenating K. And then decrypts </a:t>
            </a:r>
            <a:r>
              <a:rPr lang="en-GB" dirty="0" smtClean="0">
                <a:latin typeface="OpenSans"/>
              </a:rPr>
              <a:t>the </a:t>
            </a:r>
            <a:r>
              <a:rPr lang="en-GB" dirty="0">
                <a:latin typeface="OpenSans"/>
              </a:rPr>
              <a:t>cipher text to recover the original message M. </a:t>
            </a:r>
            <a:endParaRPr lang="en-GB" dirty="0" smtClean="0">
              <a:latin typeface="OpenSans"/>
            </a:endParaRPr>
          </a:p>
          <a:p>
            <a:endParaRPr lang="en-GB" dirty="0">
              <a:latin typeface="OpenSans"/>
            </a:endParaRPr>
          </a:p>
          <a:p>
            <a:r>
              <a:rPr lang="en-GB" dirty="0" smtClean="0">
                <a:latin typeface="OpenSans"/>
              </a:rPr>
              <a:t>Now </a:t>
            </a:r>
            <a:r>
              <a:rPr lang="en-GB" dirty="0">
                <a:latin typeface="OpenSans"/>
              </a:rPr>
              <a:t>the problem with this </a:t>
            </a:r>
            <a:r>
              <a:rPr lang="en-GB" dirty="0" smtClean="0">
                <a:latin typeface="OpenSans"/>
              </a:rPr>
              <a:t>of </a:t>
            </a:r>
            <a:r>
              <a:rPr lang="en-GB" dirty="0">
                <a:latin typeface="OpenSans"/>
              </a:rPr>
              <a:t>course is the IV is only 24 bits long. Which means that there are only two to the </a:t>
            </a:r>
            <a:r>
              <a:rPr lang="en-GB" dirty="0" smtClean="0">
                <a:latin typeface="OpenSans"/>
              </a:rPr>
              <a:t>24 </a:t>
            </a:r>
            <a:r>
              <a:rPr lang="en-GB" dirty="0">
                <a:latin typeface="OpenSans"/>
              </a:rPr>
              <a:t>possible IV's. Which means that after sixteen million frames are transmitted. </a:t>
            </a:r>
            <a:r>
              <a:rPr lang="en-GB" dirty="0" smtClean="0">
                <a:latin typeface="OpenSans"/>
              </a:rPr>
              <a:t>Essentially </a:t>
            </a:r>
            <a:r>
              <a:rPr lang="en-GB" dirty="0">
                <a:latin typeface="OpenSans"/>
              </a:rPr>
              <a:t>the IV has to cycle. And once it cycles after 60 million frames. </a:t>
            </a:r>
          </a:p>
          <a:p>
            <a:endParaRPr lang="en-GB" dirty="0" smtClean="0">
              <a:latin typeface="OpenSans"/>
            </a:endParaRPr>
          </a:p>
          <a:p>
            <a:r>
              <a:rPr lang="en-GB" dirty="0" smtClean="0">
                <a:latin typeface="OpenSans"/>
              </a:rPr>
              <a:t>Essentially </a:t>
            </a:r>
            <a:r>
              <a:rPr lang="en-GB" dirty="0">
                <a:latin typeface="OpenSans"/>
              </a:rPr>
              <a:t>we get a two time path. The same IV will be used to encrypt two </a:t>
            </a:r>
          </a:p>
          <a:p>
            <a:r>
              <a:rPr lang="en-GB" dirty="0">
                <a:latin typeface="OpenSans"/>
              </a:rPr>
              <a:t>different messages. The TK never changes. It's a long term key. And as a result, </a:t>
            </a:r>
          </a:p>
          <a:p>
            <a:r>
              <a:rPr lang="en-GB" dirty="0">
                <a:latin typeface="OpenSans"/>
              </a:rPr>
              <a:t>that same key, namely the IV concatenated K would be used to encrypt two different </a:t>
            </a:r>
            <a:r>
              <a:rPr lang="en-GB" dirty="0" smtClean="0">
                <a:latin typeface="OpenSans"/>
              </a:rPr>
              <a:t>frames</a:t>
            </a:r>
            <a:r>
              <a:rPr lang="en-GB" dirty="0">
                <a:latin typeface="OpenSans"/>
              </a:rPr>
              <a:t>, and the attacker can then figure out the plain text of both frames.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a:t>
            </a:r>
            <a:r>
              <a:rPr lang="en-GB" dirty="0" smtClean="0">
                <a:latin typeface="OpenSans"/>
              </a:rPr>
              <a:t>that's </a:t>
            </a:r>
            <a:r>
              <a:rPr lang="en-GB" dirty="0">
                <a:latin typeface="OpenSans"/>
              </a:rPr>
              <a:t>one problem. And the worst problem is in fact that on many 80211 cards, if </a:t>
            </a:r>
            <a:r>
              <a:rPr lang="en-GB" dirty="0" smtClean="0">
                <a:latin typeface="OpenSans"/>
              </a:rPr>
              <a:t>you </a:t>
            </a:r>
            <a:r>
              <a:rPr lang="en-GB" dirty="0" err="1">
                <a:latin typeface="OpenSans"/>
              </a:rPr>
              <a:t>powercycle</a:t>
            </a:r>
            <a:r>
              <a:rPr lang="en-GB" dirty="0">
                <a:latin typeface="OpenSans"/>
              </a:rPr>
              <a:t> the card, the IV will reset back to zero. </a:t>
            </a:r>
            <a:endParaRPr lang="en-GB" b="0" i="0" dirty="0">
              <a:effectLst/>
              <a:latin typeface="OpenSans"/>
            </a:endParaRPr>
          </a:p>
        </p:txBody>
      </p:sp>
    </p:spTree>
    <p:extLst>
      <p:ext uri="{BB962C8B-B14F-4D97-AF65-F5344CB8AC3E}">
        <p14:creationId xmlns:p14="http://schemas.microsoft.com/office/powerpoint/2010/main" val="21913697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7362" y="457200"/>
            <a:ext cx="8821838" cy="5909310"/>
          </a:xfrm>
          <a:prstGeom prst="rect">
            <a:avLst/>
          </a:prstGeom>
        </p:spPr>
        <p:txBody>
          <a:bodyPr wrap="square">
            <a:spAutoFit/>
          </a:bodyPr>
          <a:lstStyle/>
          <a:p>
            <a:r>
              <a:rPr lang="en-GB" dirty="0">
                <a:latin typeface="OpenSans"/>
              </a:rPr>
              <a:t>And as a result, </a:t>
            </a:r>
            <a:r>
              <a:rPr lang="en-GB" dirty="0" smtClean="0">
                <a:latin typeface="OpenSans"/>
              </a:rPr>
              <a:t>every time</a:t>
            </a:r>
            <a:r>
              <a:rPr lang="en-GB" dirty="0">
                <a:latin typeface="OpenSans"/>
              </a:rPr>
              <a:t> </a:t>
            </a:r>
            <a:r>
              <a:rPr lang="en-GB" dirty="0" smtClean="0">
                <a:latin typeface="OpenSans"/>
              </a:rPr>
              <a:t>you power cycle </a:t>
            </a:r>
            <a:r>
              <a:rPr lang="en-GB" dirty="0">
                <a:latin typeface="OpenSans"/>
              </a:rPr>
              <a:t>the card, essentially you'll be encrypting the next payload </a:t>
            </a:r>
            <a:r>
              <a:rPr lang="en-GB" dirty="0" smtClean="0">
                <a:latin typeface="OpenSans"/>
              </a:rPr>
              <a:t>using </a:t>
            </a:r>
            <a:r>
              <a:rPr lang="en-GB" dirty="0">
                <a:latin typeface="OpenSans"/>
              </a:rPr>
              <a:t>zero concatenated K So after every </a:t>
            </a:r>
            <a:r>
              <a:rPr lang="en-GB" dirty="0" smtClean="0">
                <a:latin typeface="OpenSans"/>
              </a:rPr>
              <a:t>power cycle, </a:t>
            </a:r>
            <a:r>
              <a:rPr lang="en-GB" dirty="0">
                <a:latin typeface="OpenSans"/>
              </a:rPr>
              <a:t>you'll be using the zero </a:t>
            </a:r>
            <a:r>
              <a:rPr lang="en-GB" dirty="0" smtClean="0">
                <a:latin typeface="OpenSans"/>
              </a:rPr>
              <a:t>concatenated </a:t>
            </a:r>
            <a:r>
              <a:rPr lang="en-GB" dirty="0">
                <a:latin typeface="OpenSans"/>
              </a:rPr>
              <a:t>K key to encrypt many, many, many times the same packets.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you see </a:t>
            </a:r>
            <a:r>
              <a:rPr lang="en-GB" dirty="0" smtClean="0">
                <a:latin typeface="OpenSans"/>
              </a:rPr>
              <a:t>how </a:t>
            </a:r>
            <a:r>
              <a:rPr lang="en-GB" dirty="0">
                <a:latin typeface="OpenSans"/>
              </a:rPr>
              <a:t>in WEP, the same pad could be used to encrypt many different messages as soon as </a:t>
            </a:r>
            <a:r>
              <a:rPr lang="en-GB" dirty="0" smtClean="0">
                <a:latin typeface="OpenSans"/>
              </a:rPr>
              <a:t>the </a:t>
            </a:r>
            <a:r>
              <a:rPr lang="en-GB" dirty="0">
                <a:latin typeface="OpenSans"/>
              </a:rPr>
              <a:t>IV is repeated. There is nothing to prevent the IV from repeating after a </a:t>
            </a:r>
            <a:r>
              <a:rPr lang="en-GB" dirty="0" smtClean="0">
                <a:latin typeface="OpenSans"/>
              </a:rPr>
              <a:t>power cycle. </a:t>
            </a:r>
          </a:p>
          <a:p>
            <a:endParaRPr lang="en-GB" dirty="0">
              <a:latin typeface="OpenSans"/>
            </a:endParaRPr>
          </a:p>
          <a:p>
            <a:r>
              <a:rPr lang="en-GB" dirty="0" smtClean="0">
                <a:latin typeface="OpenSans"/>
              </a:rPr>
              <a:t>Or </a:t>
            </a:r>
            <a:r>
              <a:rPr lang="en-GB" dirty="0">
                <a:latin typeface="OpenSans"/>
              </a:rPr>
              <a:t>am repeating after every sixteen million frames which isn't that </a:t>
            </a:r>
            <a:r>
              <a:rPr lang="en-GB" dirty="0" smtClean="0">
                <a:latin typeface="OpenSans"/>
              </a:rPr>
              <a:t>many </a:t>
            </a:r>
            <a:r>
              <a:rPr lang="en-GB" dirty="0">
                <a:latin typeface="OpenSans"/>
              </a:rPr>
              <a:t>frames in a busy network. So while we are talking about WEP. I want to mention </a:t>
            </a:r>
            <a:r>
              <a:rPr lang="en-GB" dirty="0" smtClean="0">
                <a:latin typeface="OpenSans"/>
              </a:rPr>
              <a:t>one </a:t>
            </a:r>
            <a:r>
              <a:rPr lang="en-GB" dirty="0">
                <a:latin typeface="OpenSans"/>
              </a:rPr>
              <a:t>more mistake that was done in WEP. </a:t>
            </a:r>
            <a:endParaRPr lang="en-GB" dirty="0" smtClean="0">
              <a:latin typeface="OpenSans"/>
            </a:endParaRPr>
          </a:p>
          <a:p>
            <a:endParaRPr lang="en-GB" dirty="0">
              <a:latin typeface="OpenSans"/>
            </a:endParaRPr>
          </a:p>
          <a:p>
            <a:r>
              <a:rPr lang="en-GB" dirty="0" smtClean="0">
                <a:latin typeface="OpenSans"/>
              </a:rPr>
              <a:t>This </a:t>
            </a:r>
            <a:r>
              <a:rPr lang="en-GB" dirty="0">
                <a:latin typeface="OpenSans"/>
              </a:rPr>
              <a:t>is a pretty significant mistake and </a:t>
            </a:r>
            <a:r>
              <a:rPr lang="en-GB" dirty="0" smtClean="0">
                <a:latin typeface="OpenSans"/>
              </a:rPr>
              <a:t>let's </a:t>
            </a:r>
            <a:r>
              <a:rPr lang="en-GB" dirty="0">
                <a:latin typeface="OpenSans"/>
              </a:rPr>
              <a:t>see how we might design it better. So you notice that the designers of WEP </a:t>
            </a:r>
            <a:r>
              <a:rPr lang="en-GB" dirty="0" smtClean="0">
                <a:latin typeface="OpenSans"/>
              </a:rPr>
              <a:t>basically </a:t>
            </a:r>
            <a:r>
              <a:rPr lang="en-GB" dirty="0">
                <a:latin typeface="OpenSans"/>
              </a:rPr>
              <a:t>wanted to use a different key for every packet. Okay. So every frame is </a:t>
            </a:r>
            <a:r>
              <a:rPr lang="en-GB" dirty="0" smtClean="0">
                <a:latin typeface="OpenSans"/>
              </a:rPr>
              <a:t>encrypted </a:t>
            </a:r>
            <a:r>
              <a:rPr lang="en-GB" dirty="0">
                <a:latin typeface="OpenSans"/>
              </a:rPr>
              <a:t>using a different key is </a:t>
            </a:r>
            <a:r>
              <a:rPr lang="en-GB" dirty="0" smtClean="0">
                <a:latin typeface="OpenSans"/>
              </a:rPr>
              <a:t>concatenation </a:t>
            </a:r>
            <a:r>
              <a:rPr lang="en-GB" dirty="0">
                <a:latin typeface="OpenSans"/>
              </a:rPr>
              <a:t>of IV and K. </a:t>
            </a:r>
            <a:endParaRPr lang="en-GB" dirty="0" smtClean="0">
              <a:latin typeface="OpenSans"/>
            </a:endParaRPr>
          </a:p>
          <a:p>
            <a:endParaRPr lang="en-GB" dirty="0">
              <a:latin typeface="OpenSans"/>
            </a:endParaRPr>
          </a:p>
          <a:p>
            <a:r>
              <a:rPr lang="en-GB" dirty="0" smtClean="0">
                <a:latin typeface="OpenSans"/>
              </a:rPr>
              <a:t>Unfortunately</a:t>
            </a:r>
            <a:r>
              <a:rPr lang="en-GB" dirty="0">
                <a:latin typeface="OpenSans"/>
              </a:rPr>
              <a:t>. They didn't randomize the keys and the keys are actually, if you </a:t>
            </a:r>
          </a:p>
          <a:p>
            <a:r>
              <a:rPr lang="en-GB" dirty="0">
                <a:latin typeface="OpenSans"/>
              </a:rPr>
              <a:t>look at the key for frame number one, well, you know, it will be this </a:t>
            </a:r>
            <a:r>
              <a:rPr lang="en-GB" dirty="0" smtClean="0">
                <a:latin typeface="OpenSans"/>
              </a:rPr>
              <a:t>concatenation </a:t>
            </a:r>
            <a:r>
              <a:rPr lang="en-GB" dirty="0">
                <a:latin typeface="OpenSans"/>
              </a:rPr>
              <a:t>of one and k. We'll just feel this 24 bits..</a:t>
            </a:r>
            <a:endParaRPr lang="en-GB" dirty="0">
              <a:latin typeface="OpenSans"/>
            </a:endParaRPr>
          </a:p>
        </p:txBody>
      </p:sp>
    </p:spTree>
    <p:extLst>
      <p:ext uri="{BB962C8B-B14F-4D97-AF65-F5344CB8AC3E}">
        <p14:creationId xmlns:p14="http://schemas.microsoft.com/office/powerpoint/2010/main" val="37348075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1066800"/>
            <a:ext cx="8915400" cy="4247317"/>
          </a:xfrm>
          <a:prstGeom prst="rect">
            <a:avLst/>
          </a:prstGeom>
        </p:spPr>
        <p:txBody>
          <a:bodyPr wrap="square">
            <a:spAutoFit/>
          </a:bodyPr>
          <a:lstStyle/>
          <a:p>
            <a:r>
              <a:rPr lang="en-GB" dirty="0">
                <a:latin typeface="OpenSans"/>
              </a:rPr>
              <a:t>Then the key for frame </a:t>
            </a:r>
            <a:r>
              <a:rPr lang="en-GB" dirty="0" smtClean="0">
                <a:latin typeface="OpenSans"/>
              </a:rPr>
              <a:t>number </a:t>
            </a:r>
            <a:r>
              <a:rPr lang="en-GB" dirty="0">
                <a:latin typeface="OpenSans"/>
              </a:rPr>
              <a:t>two is the concatenation of two and k. The key for frame number three is the </a:t>
            </a:r>
            <a:r>
              <a:rPr lang="en-GB" dirty="0" smtClean="0">
                <a:latin typeface="OpenSans"/>
              </a:rPr>
              <a:t>concatenation </a:t>
            </a:r>
            <a:r>
              <a:rPr lang="en-GB" dirty="0">
                <a:latin typeface="OpenSans"/>
              </a:rPr>
              <a:t>of three and k. So the keys are very closely related to one another. </a:t>
            </a:r>
            <a:endParaRPr lang="en-GB" dirty="0" smtClean="0">
              <a:latin typeface="OpenSans"/>
            </a:endParaRPr>
          </a:p>
          <a:p>
            <a:endParaRPr lang="en-GB" dirty="0">
              <a:latin typeface="OpenSans"/>
            </a:endParaRPr>
          </a:p>
          <a:p>
            <a:r>
              <a:rPr lang="en-GB" dirty="0">
                <a:latin typeface="OpenSans"/>
              </a:rPr>
              <a:t>And I should probably mention also that these keys themselves can be 104 bits so </a:t>
            </a:r>
          </a:p>
          <a:p>
            <a:r>
              <a:rPr lang="en-GB" dirty="0">
                <a:latin typeface="OpenSans"/>
              </a:rPr>
              <a:t>that the resulting PRG key. Is actually 104 plus 24 bytes which is 128 bytes. </a:t>
            </a:r>
          </a:p>
          <a:p>
            <a:endParaRPr lang="en-GB" dirty="0" smtClean="0">
              <a:latin typeface="OpenSans"/>
            </a:endParaRPr>
          </a:p>
          <a:p>
            <a:r>
              <a:rPr lang="en-GB" dirty="0" smtClean="0">
                <a:latin typeface="OpenSans"/>
              </a:rPr>
              <a:t>Unfortunately </a:t>
            </a:r>
            <a:r>
              <a:rPr lang="en-GB" dirty="0">
                <a:latin typeface="OpenSans"/>
              </a:rPr>
              <a:t>these keys are very much related to one another. These are not </a:t>
            </a:r>
          </a:p>
          <a:p>
            <a:r>
              <a:rPr lang="en-GB" dirty="0">
                <a:latin typeface="OpenSans"/>
              </a:rPr>
              <a:t>random keys. You notice they all have the same suffix of 104 bytes</a:t>
            </a:r>
            <a:r>
              <a:rPr lang="en-GB" dirty="0" smtClean="0">
                <a:latin typeface="OpenSans"/>
              </a:rPr>
              <a:t>.</a:t>
            </a:r>
          </a:p>
          <a:p>
            <a:endParaRPr lang="en-GB" dirty="0">
              <a:latin typeface="OpenSans"/>
            </a:endParaRPr>
          </a:p>
          <a:p>
            <a:r>
              <a:rPr lang="en-GB" dirty="0" smtClean="0">
                <a:latin typeface="OpenSans"/>
              </a:rPr>
              <a:t>And </a:t>
            </a:r>
            <a:r>
              <a:rPr lang="en-GB" dirty="0">
                <a:latin typeface="OpenSans"/>
              </a:rPr>
              <a:t>it turns out </a:t>
            </a:r>
            <a:r>
              <a:rPr lang="en-GB" dirty="0" smtClean="0">
                <a:latin typeface="OpenSans"/>
              </a:rPr>
              <a:t>the </a:t>
            </a:r>
            <a:r>
              <a:rPr lang="en-GB" dirty="0">
                <a:latin typeface="OpenSans"/>
              </a:rPr>
              <a:t>pseudo-random generator used in </a:t>
            </a:r>
            <a:r>
              <a:rPr lang="en-GB" dirty="0" smtClean="0">
                <a:latin typeface="OpenSans"/>
              </a:rPr>
              <a:t>WEP </a:t>
            </a:r>
            <a:r>
              <a:rPr lang="en-GB" dirty="0">
                <a:latin typeface="OpenSans"/>
              </a:rPr>
              <a:t>is not designed to be secure when you use </a:t>
            </a:r>
            <a:r>
              <a:rPr lang="en-GB" dirty="0" smtClean="0">
                <a:latin typeface="OpenSans"/>
              </a:rPr>
              <a:t>related </a:t>
            </a:r>
            <a:r>
              <a:rPr lang="en-GB" dirty="0">
                <a:latin typeface="OpenSans"/>
              </a:rPr>
              <a:t>keys that are so closely related. In other words, the majority of these keys </a:t>
            </a:r>
            <a:r>
              <a:rPr lang="en-GB" dirty="0" smtClean="0">
                <a:latin typeface="OpenSans"/>
              </a:rPr>
              <a:t>are </a:t>
            </a:r>
            <a:r>
              <a:rPr lang="en-GB" dirty="0">
                <a:latin typeface="OpenSans"/>
              </a:rPr>
              <a:t>basically the same. </a:t>
            </a:r>
            <a:endParaRPr lang="en-GB" dirty="0" smtClean="0">
              <a:latin typeface="OpenSans"/>
            </a:endParaRPr>
          </a:p>
          <a:p>
            <a:endParaRPr lang="en-GB" dirty="0">
              <a:latin typeface="OpenSans"/>
            </a:endParaRPr>
          </a:p>
          <a:p>
            <a:r>
              <a:rPr lang="en-GB" b="1" dirty="0" smtClean="0">
                <a:solidFill>
                  <a:srgbClr val="C00000"/>
                </a:solidFill>
                <a:effectLst>
                  <a:outerShdw blurRad="38100" dist="38100" dir="2700000" algn="tl">
                    <a:srgbClr val="000000">
                      <a:alpha val="43137"/>
                    </a:srgbClr>
                  </a:outerShdw>
                </a:effectLst>
                <a:latin typeface="OpenSans"/>
              </a:rPr>
              <a:t>And </a:t>
            </a:r>
            <a:r>
              <a:rPr lang="en-GB" b="1" dirty="0">
                <a:solidFill>
                  <a:srgbClr val="C00000"/>
                </a:solidFill>
                <a:effectLst>
                  <a:outerShdw blurRad="38100" dist="38100" dir="2700000" algn="tl">
                    <a:srgbClr val="000000">
                      <a:alpha val="43137"/>
                    </a:srgbClr>
                  </a:outerShdw>
                </a:effectLst>
                <a:latin typeface="OpenSans"/>
              </a:rPr>
              <a:t>in fact, for the PRG that's used in WEP.  </a:t>
            </a:r>
            <a:r>
              <a:rPr lang="en-GB" b="1" dirty="0" smtClean="0">
                <a:solidFill>
                  <a:srgbClr val="C00000"/>
                </a:solidFill>
                <a:effectLst>
                  <a:outerShdw blurRad="38100" dist="38100" dir="2700000" algn="tl">
                    <a:srgbClr val="000000">
                      <a:alpha val="43137"/>
                    </a:srgbClr>
                  </a:outerShdw>
                </a:effectLst>
                <a:latin typeface="OpenSans"/>
              </a:rPr>
              <a:t>That </a:t>
            </a:r>
            <a:r>
              <a:rPr lang="en-GB" b="1" dirty="0">
                <a:solidFill>
                  <a:srgbClr val="C00000"/>
                </a:solidFill>
                <a:effectLst>
                  <a:outerShdw blurRad="38100" dist="38100" dir="2700000" algn="tl">
                    <a:srgbClr val="000000">
                      <a:alpha val="43137"/>
                    </a:srgbClr>
                  </a:outerShdw>
                </a:effectLst>
                <a:latin typeface="OpenSans"/>
              </a:rPr>
              <a:t>PRG is </a:t>
            </a:r>
            <a:r>
              <a:rPr lang="en-GB" b="1" dirty="0" smtClean="0">
                <a:solidFill>
                  <a:srgbClr val="C00000"/>
                </a:solidFill>
                <a:effectLst>
                  <a:outerShdw blurRad="38100" dist="38100" dir="2700000" algn="tl">
                    <a:srgbClr val="000000">
                      <a:alpha val="43137"/>
                    </a:srgbClr>
                  </a:outerShdw>
                </a:effectLst>
                <a:latin typeface="OpenSans"/>
              </a:rPr>
              <a:t>called</a:t>
            </a:r>
            <a:r>
              <a:rPr lang="en-GB" b="1" dirty="0">
                <a:solidFill>
                  <a:srgbClr val="C00000"/>
                </a:solidFill>
                <a:effectLst>
                  <a:outerShdw blurRad="38100" dist="38100" dir="2700000" algn="tl">
                    <a:srgbClr val="000000">
                      <a:alpha val="43137"/>
                    </a:srgbClr>
                  </a:outerShdw>
                </a:effectLst>
                <a:latin typeface="OpenSans"/>
              </a:rPr>
              <a:t>, </a:t>
            </a:r>
            <a:r>
              <a:rPr lang="en-GB" b="1" dirty="0" smtClean="0">
                <a:solidFill>
                  <a:srgbClr val="C00000"/>
                </a:solidFill>
                <a:effectLst>
                  <a:outerShdw blurRad="38100" dist="38100" dir="2700000" algn="tl">
                    <a:srgbClr val="000000">
                      <a:alpha val="43137"/>
                    </a:srgbClr>
                  </a:outerShdw>
                </a:effectLst>
                <a:latin typeface="OpenSans"/>
              </a:rPr>
              <a:t>RC4.</a:t>
            </a:r>
            <a:endParaRPr lang="en-GB"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8448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76200" y="152400"/>
            <a:ext cx="8915400" cy="6553200"/>
          </a:xfrm>
          <a:prstGeom prst="rect">
            <a:avLst/>
          </a:prstGeom>
        </p:spPr>
      </p:pic>
    </p:spTree>
    <p:extLst>
      <p:ext uri="{BB962C8B-B14F-4D97-AF65-F5344CB8AC3E}">
        <p14:creationId xmlns:p14="http://schemas.microsoft.com/office/powerpoint/2010/main" val="1072907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79438"/>
          </a:xfrm>
        </p:spPr>
        <p:txBody>
          <a:bodyPr>
            <a:normAutofit fontScale="90000"/>
          </a:bodyPr>
          <a:lstStyle/>
          <a:p>
            <a:r>
              <a:rPr lang="en-US" dirty="0">
                <a:solidFill>
                  <a:schemeClr val="tx1"/>
                </a:solidFill>
                <a:latin typeface="Times New Roman" pitchFamily="18" charset="0"/>
                <a:cs typeface="Times New Roman" pitchFamily="18" charset="0"/>
              </a:rPr>
              <a:t>Real world examples</a:t>
            </a:r>
          </a:p>
        </p:txBody>
      </p:sp>
      <p:sp>
        <p:nvSpPr>
          <p:cNvPr id="3" name="Content Placeholder 2"/>
          <p:cNvSpPr>
            <a:spLocks noGrp="1"/>
          </p:cNvSpPr>
          <p:nvPr>
            <p:ph idx="1"/>
          </p:nvPr>
        </p:nvSpPr>
        <p:spPr/>
        <p:txBody>
          <a:bodyPr>
            <a:normAutofit lnSpcReduction="10000"/>
          </a:bodyPr>
          <a:lstStyle/>
          <a:p>
            <a:pPr marL="0" indent="0">
              <a:buNone/>
            </a:pPr>
            <a:r>
              <a:rPr lang="en-US" b="1" dirty="0" smtClean="0">
                <a:latin typeface="Times New Roman" pitchFamily="18" charset="0"/>
                <a:cs typeface="Times New Roman" pitchFamily="18" charset="0"/>
              </a:rPr>
              <a:t>802.11b WEP:</a:t>
            </a:r>
          </a:p>
          <a:p>
            <a:pPr marL="0" indent="0">
              <a:buNone/>
            </a:pPr>
            <a:endParaRPr lang="en-US" b="1" dirty="0">
              <a:latin typeface="Times New Roman" pitchFamily="18" charset="0"/>
              <a:cs typeface="Times New Roman" pitchFamily="18" charset="0"/>
            </a:endParaRPr>
          </a:p>
          <a:p>
            <a:pPr marL="0" indent="0">
              <a:buNone/>
            </a:pPr>
            <a:endParaRPr lang="en-US" b="1" dirty="0" smtClean="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endParaRPr lang="en-US" b="1"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Length of IV:     24 bits</a:t>
            </a:r>
          </a:p>
          <a:p>
            <a:r>
              <a:rPr lang="en-US" dirty="0" smtClean="0">
                <a:latin typeface="Times New Roman" pitchFamily="18" charset="0"/>
                <a:cs typeface="Times New Roman" pitchFamily="18" charset="0"/>
              </a:rPr>
              <a:t>Repeated IV after 2</a:t>
            </a:r>
            <a:r>
              <a:rPr lang="en-US" baseline="30000" dirty="0" smtClean="0">
                <a:latin typeface="Times New Roman" pitchFamily="18" charset="0"/>
                <a:cs typeface="Times New Roman" pitchFamily="18" charset="0"/>
              </a:rPr>
              <a:t>24</a:t>
            </a:r>
            <a:r>
              <a:rPr lang="en-US" dirty="0" smtClean="0">
                <a:latin typeface="Times New Roman" pitchFamily="18" charset="0"/>
                <a:cs typeface="Times New Roman" pitchFamily="18" charset="0"/>
              </a:rPr>
              <a:t> ≈ 16M frames</a:t>
            </a:r>
          </a:p>
          <a:p>
            <a:r>
              <a:rPr lang="en-US" dirty="0" smtClean="0">
                <a:latin typeface="Times New Roman" pitchFamily="18" charset="0"/>
                <a:cs typeface="Times New Roman" pitchFamily="18" charset="0"/>
              </a:rPr>
              <a:t>On some 802.11 cards:   IV resets to 0 after power cycle</a:t>
            </a:r>
          </a:p>
        </p:txBody>
      </p:sp>
      <p:pic>
        <p:nvPicPr>
          <p:cNvPr id="5" name="Picture 4"/>
          <p:cNvPicPr>
            <a:picLocks noChangeAspect="1"/>
          </p:cNvPicPr>
          <p:nvPr/>
        </p:nvPicPr>
        <p:blipFill>
          <a:blip r:embed="rId3" cstate="print"/>
          <a:stretch>
            <a:fillRect/>
          </a:stretch>
        </p:blipFill>
        <p:spPr>
          <a:xfrm flipH="1">
            <a:off x="914401" y="2514600"/>
            <a:ext cx="1076739" cy="1320800"/>
          </a:xfrm>
          <a:prstGeom prst="rect">
            <a:avLst/>
          </a:prstGeom>
        </p:spPr>
      </p:pic>
      <p:sp>
        <p:nvSpPr>
          <p:cNvPr id="6" name="TextBox 5"/>
          <p:cNvSpPr txBox="1"/>
          <p:nvPr/>
        </p:nvSpPr>
        <p:spPr>
          <a:xfrm>
            <a:off x="762000" y="2616201"/>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sp>
        <p:nvSpPr>
          <p:cNvPr id="7" name="TextBox 6"/>
          <p:cNvSpPr txBox="1"/>
          <p:nvPr/>
        </p:nvSpPr>
        <p:spPr>
          <a:xfrm>
            <a:off x="8437270" y="2711848"/>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pic>
        <p:nvPicPr>
          <p:cNvPr id="8" name="Picture 7"/>
          <p:cNvPicPr>
            <a:picLocks noChangeAspect="1"/>
          </p:cNvPicPr>
          <p:nvPr/>
        </p:nvPicPr>
        <p:blipFill>
          <a:blip r:embed="rId4" cstate="print"/>
          <a:stretch>
            <a:fillRect/>
          </a:stretch>
        </p:blipFill>
        <p:spPr>
          <a:xfrm>
            <a:off x="7467600" y="2604685"/>
            <a:ext cx="1041400" cy="1027515"/>
          </a:xfrm>
          <a:prstGeom prst="rect">
            <a:avLst/>
          </a:prstGeom>
        </p:spPr>
      </p:pic>
      <p:cxnSp>
        <p:nvCxnSpPr>
          <p:cNvPr id="10" name="Straight Arrow Connector 9"/>
          <p:cNvCxnSpPr/>
          <p:nvPr/>
        </p:nvCxnSpPr>
        <p:spPr>
          <a:xfrm>
            <a:off x="2286000" y="3327400"/>
            <a:ext cx="487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124200" y="2108200"/>
            <a:ext cx="2209800" cy="4064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p:txBody>
      </p:sp>
      <p:sp>
        <p:nvSpPr>
          <p:cNvPr id="12" name="Rectangle 11"/>
          <p:cNvSpPr/>
          <p:nvPr/>
        </p:nvSpPr>
        <p:spPr>
          <a:xfrm>
            <a:off x="5410200" y="2108200"/>
            <a:ext cx="9144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Times New Roman" pitchFamily="18" charset="0"/>
                <a:cs typeface="Times New Roman" pitchFamily="18" charset="0"/>
              </a:rPr>
              <a:t>CRC(m)</a:t>
            </a:r>
            <a:endParaRPr lang="en-US" sz="1600" dirty="0">
              <a:latin typeface="Times New Roman" pitchFamily="18" charset="0"/>
              <a:cs typeface="Times New Roman" pitchFamily="18" charset="0"/>
            </a:endParaRPr>
          </a:p>
        </p:txBody>
      </p:sp>
      <p:sp>
        <p:nvSpPr>
          <p:cNvPr id="13" name="Rectangle 12"/>
          <p:cNvSpPr/>
          <p:nvPr/>
        </p:nvSpPr>
        <p:spPr>
          <a:xfrm>
            <a:off x="3124200" y="2717800"/>
            <a:ext cx="32766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PRG(  IV  </a:t>
            </a:r>
            <a:r>
              <a:rPr lang="en-US" dirty="0" err="1" smtClean="0">
                <a:latin typeface="Times New Roman" pitchFamily="18" charset="0"/>
                <a:cs typeface="Times New Roman" pitchFamily="18" charset="0"/>
              </a:rPr>
              <a:t>ll</a:t>
            </a:r>
            <a:r>
              <a:rPr lang="en-US" dirty="0" smtClean="0">
                <a:latin typeface="Times New Roman" pitchFamily="18" charset="0"/>
                <a:cs typeface="Times New Roman" pitchFamily="18" charset="0"/>
              </a:rPr>
              <a:t>  k ) </a:t>
            </a:r>
            <a:endParaRPr lang="en-US" dirty="0">
              <a:latin typeface="Times New Roman" pitchFamily="18" charset="0"/>
              <a:cs typeface="Times New Roman" pitchFamily="18" charset="0"/>
            </a:endParaRPr>
          </a:p>
        </p:txBody>
      </p:sp>
      <p:sp>
        <p:nvSpPr>
          <p:cNvPr id="14" name="Rectangle 13"/>
          <p:cNvSpPr/>
          <p:nvPr/>
        </p:nvSpPr>
        <p:spPr>
          <a:xfrm>
            <a:off x="3124200" y="3530600"/>
            <a:ext cx="32766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latin typeface="Times New Roman" pitchFamily="18" charset="0"/>
                <a:cs typeface="Times New Roman" pitchFamily="18" charset="0"/>
              </a:rPr>
              <a:t>ciphetext</a:t>
            </a:r>
            <a:endParaRPr lang="en-US" dirty="0">
              <a:latin typeface="Times New Roman" pitchFamily="18" charset="0"/>
              <a:cs typeface="Times New Roman" pitchFamily="18" charset="0"/>
            </a:endParaRPr>
          </a:p>
        </p:txBody>
      </p:sp>
      <p:sp>
        <p:nvSpPr>
          <p:cNvPr id="15" name="Rectangle 14"/>
          <p:cNvSpPr/>
          <p:nvPr/>
        </p:nvSpPr>
        <p:spPr>
          <a:xfrm>
            <a:off x="2590800" y="3530600"/>
            <a:ext cx="4572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IV</a:t>
            </a:r>
            <a:endParaRPr lang="en-US" dirty="0">
              <a:latin typeface="Times New Roman" pitchFamily="18" charset="0"/>
              <a:cs typeface="Times New Roman" pitchFamily="18" charset="0"/>
            </a:endParaRPr>
          </a:p>
        </p:txBody>
      </p:sp>
      <p:sp>
        <p:nvSpPr>
          <p:cNvPr id="16" name="Footer Placeholder 15"/>
          <p:cNvSpPr>
            <a:spLocks noGrp="1"/>
          </p:cNvSpPr>
          <p:nvPr>
            <p:ph type="ftr" sz="quarter" idx="11"/>
          </p:nvPr>
        </p:nvSpPr>
        <p:spPr/>
        <p:txBody>
          <a:bodyPr/>
          <a:lstStyle/>
          <a:p>
            <a:r>
              <a:rPr lang="en-US" smtClean="0"/>
              <a:t>FAST-NUCES</a:t>
            </a:r>
            <a:endParaRPr lang="en-US"/>
          </a:p>
        </p:txBody>
      </p:sp>
      <p:pic>
        <p:nvPicPr>
          <p:cNvPr id="17" name="Picture 16" descr="http://study.result.pk/wp-content/uploads/2011/07/National-University-of-Computer-and-Emerging-Sciences-NUCES-300x300.png"/>
          <p:cNvPicPr/>
          <p:nvPr/>
        </p:nvPicPr>
        <p:blipFill>
          <a:blip r:embed="rId5"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72425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457200"/>
            <a:ext cx="9067800" cy="5909310"/>
          </a:xfrm>
          <a:prstGeom prst="rect">
            <a:avLst/>
          </a:prstGeom>
        </p:spPr>
        <p:txBody>
          <a:bodyPr wrap="square">
            <a:spAutoFit/>
          </a:bodyPr>
          <a:lstStyle/>
          <a:p>
            <a:r>
              <a:rPr lang="en-GB" dirty="0">
                <a:solidFill>
                  <a:srgbClr val="C00000"/>
                </a:solidFill>
                <a:latin typeface="OpenSans"/>
              </a:rPr>
              <a:t>It was discovered by </a:t>
            </a:r>
            <a:r>
              <a:rPr lang="en-GB" dirty="0" err="1">
                <a:solidFill>
                  <a:srgbClr val="C00000"/>
                </a:solidFill>
                <a:latin typeface="OpenSans"/>
              </a:rPr>
              <a:t>Fluhrer</a:t>
            </a:r>
            <a:r>
              <a:rPr lang="en-GB" dirty="0">
                <a:solidFill>
                  <a:srgbClr val="C00000"/>
                </a:solidFill>
                <a:latin typeface="OpenSans"/>
              </a:rPr>
              <a:t>, </a:t>
            </a:r>
            <a:r>
              <a:rPr lang="en-GB" dirty="0" err="1">
                <a:solidFill>
                  <a:srgbClr val="C00000"/>
                </a:solidFill>
                <a:latin typeface="OpenSans"/>
              </a:rPr>
              <a:t>Mantin</a:t>
            </a:r>
            <a:r>
              <a:rPr lang="en-GB" dirty="0">
                <a:solidFill>
                  <a:srgbClr val="C00000"/>
                </a:solidFill>
                <a:latin typeface="OpenSans"/>
              </a:rPr>
              <a:t> and Shamir </a:t>
            </a:r>
            <a:r>
              <a:rPr lang="en-GB" dirty="0" smtClean="0">
                <a:solidFill>
                  <a:srgbClr val="C00000"/>
                </a:solidFill>
                <a:latin typeface="OpenSans"/>
              </a:rPr>
              <a:t>back </a:t>
            </a:r>
            <a:r>
              <a:rPr lang="en-GB" dirty="0">
                <a:solidFill>
                  <a:srgbClr val="C00000"/>
                </a:solidFill>
                <a:latin typeface="OpenSans"/>
              </a:rPr>
              <a:t>in 2001, that shows that after about ten to the six of, after about a million </a:t>
            </a:r>
            <a:r>
              <a:rPr lang="en-GB" dirty="0" smtClean="0">
                <a:solidFill>
                  <a:srgbClr val="C00000"/>
                </a:solidFill>
                <a:latin typeface="OpenSans"/>
              </a:rPr>
              <a:t>frames</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You </a:t>
            </a:r>
            <a:r>
              <a:rPr lang="en-GB" dirty="0">
                <a:latin typeface="OpenSans"/>
              </a:rPr>
              <a:t>can recover the secret key. </a:t>
            </a:r>
            <a:r>
              <a:rPr lang="en-GB" dirty="0" smtClean="0">
                <a:latin typeface="OpenSans"/>
              </a:rPr>
              <a:t>So</a:t>
            </a:r>
            <a:r>
              <a:rPr lang="en-GB" dirty="0">
                <a:latin typeface="OpenSans"/>
              </a:rPr>
              <a:t>, this is kind of a </a:t>
            </a:r>
            <a:r>
              <a:rPr lang="en-GB" dirty="0" smtClean="0">
                <a:latin typeface="OpenSans"/>
              </a:rPr>
              <a:t>disastrous </a:t>
            </a:r>
            <a:r>
              <a:rPr lang="en-GB" dirty="0">
                <a:latin typeface="OpenSans"/>
              </a:rPr>
              <a:t>attack that says essentially all you have to do is listen to a million </a:t>
            </a:r>
            <a:r>
              <a:rPr lang="en-GB" dirty="0" smtClean="0">
                <a:latin typeface="OpenSans"/>
              </a:rPr>
              <a:t>frames</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These </a:t>
            </a:r>
            <a:r>
              <a:rPr lang="en-GB" dirty="0">
                <a:latin typeface="OpenSans"/>
              </a:rPr>
              <a:t>frames basically. As we said they're all generated from a very common </a:t>
            </a:r>
            <a:r>
              <a:rPr lang="en-GB" dirty="0" smtClean="0">
                <a:latin typeface="OpenSans"/>
              </a:rPr>
              <a:t>seed</a:t>
            </a:r>
            <a:r>
              <a:rPr lang="en-GB" dirty="0">
                <a:latin typeface="OpenSans"/>
              </a:rPr>
              <a:t>, namely a 104 bits of these seeds are all the same. The fact that they've used </a:t>
            </a:r>
            <a:r>
              <a:rPr lang="en-GB" dirty="0" smtClean="0">
                <a:latin typeface="OpenSans"/>
              </a:rPr>
              <a:t>such </a:t>
            </a:r>
            <a:r>
              <a:rPr lang="en-GB" dirty="0">
                <a:latin typeface="OpenSans"/>
              </a:rPr>
              <a:t>closely related keys is enough to actually recover the original key.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it </a:t>
            </a:r>
            <a:r>
              <a:rPr lang="en-GB" dirty="0" smtClean="0">
                <a:latin typeface="OpenSans"/>
              </a:rPr>
              <a:t>turns </a:t>
            </a:r>
            <a:r>
              <a:rPr lang="en-GB" dirty="0">
                <a:latin typeface="OpenSans"/>
              </a:rPr>
              <a:t>out even after the 2001 attack, better attacks have come out that show </a:t>
            </a:r>
          </a:p>
          <a:p>
            <a:r>
              <a:rPr lang="en-GB" dirty="0">
                <a:latin typeface="OpenSans"/>
              </a:rPr>
              <a:t>that these related keys are very much disastrous and in fact these days </a:t>
            </a:r>
            <a:r>
              <a:rPr lang="en-GB" dirty="0" smtClean="0">
                <a:latin typeface="OpenSans"/>
              </a:rPr>
              <a:t>something </a:t>
            </a:r>
            <a:r>
              <a:rPr lang="en-GB" dirty="0">
                <a:latin typeface="OpenSans"/>
              </a:rPr>
              <a:t>like 40,000 frames are sufficient.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so that, within a matter </a:t>
            </a:r>
            <a:r>
              <a:rPr lang="en-GB" dirty="0" smtClean="0">
                <a:latin typeface="OpenSans"/>
              </a:rPr>
              <a:t>of </a:t>
            </a:r>
            <a:r>
              <a:rPr lang="en-GB" dirty="0">
                <a:latin typeface="OpenSans"/>
              </a:rPr>
              <a:t>minutes, you can actually recover the secret key in any WEP network. So </a:t>
            </a:r>
            <a:r>
              <a:rPr lang="en-GB" dirty="0" smtClean="0">
                <a:latin typeface="OpenSans"/>
              </a:rPr>
              <a:t>WEP </a:t>
            </a:r>
            <a:r>
              <a:rPr lang="en-GB" dirty="0">
                <a:latin typeface="OpenSans"/>
              </a:rPr>
              <a:t>provides no security at all for two reasons. First of all, it can </a:t>
            </a:r>
          </a:p>
          <a:p>
            <a:r>
              <a:rPr lang="en-GB" dirty="0">
                <a:latin typeface="OpenSans"/>
              </a:rPr>
              <a:t>resolve in the two time pad. But more significantly, because these keys are so </a:t>
            </a:r>
          </a:p>
          <a:p>
            <a:r>
              <a:rPr lang="en-GB" dirty="0">
                <a:latin typeface="OpenSans"/>
              </a:rPr>
              <a:t>closely related, it's actually possible to recover the key by watching just a few </a:t>
            </a:r>
          </a:p>
          <a:p>
            <a:r>
              <a:rPr lang="en-GB" dirty="0">
                <a:latin typeface="OpenSans"/>
              </a:rPr>
              <a:t>cipher texts. And by the way, we'll see that well, when we do a security analysis </a:t>
            </a:r>
          </a:p>
          <a:p>
            <a:r>
              <a:rPr lang="en-GB" dirty="0">
                <a:latin typeface="OpenSans"/>
              </a:rPr>
              <a:t>of these steps of constructions. In a few segments, we'll start talking about how to </a:t>
            </a:r>
          </a:p>
          <a:p>
            <a:r>
              <a:rPr lang="en-GB" dirty="0" smtClean="0">
                <a:latin typeface="OpenSans"/>
              </a:rPr>
              <a:t>analyse </a:t>
            </a:r>
            <a:r>
              <a:rPr lang="en-GB" dirty="0">
                <a:latin typeface="OpenSans"/>
              </a:rPr>
              <a:t>these steps of constructions</a:t>
            </a:r>
            <a:endParaRPr lang="en-GB" dirty="0"/>
          </a:p>
        </p:txBody>
      </p:sp>
    </p:spTree>
    <p:extLst>
      <p:ext uri="{BB962C8B-B14F-4D97-AF65-F5344CB8AC3E}">
        <p14:creationId xmlns:p14="http://schemas.microsoft.com/office/powerpoint/2010/main" val="32536252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Avoid related keys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b="1" dirty="0" smtClean="0">
                <a:latin typeface="Times New Roman" pitchFamily="18" charset="0"/>
                <a:cs typeface="Times New Roman" pitchFamily="18" charset="0"/>
              </a:rPr>
              <a:t>802.11b WEP:</a:t>
            </a:r>
          </a:p>
          <a:p>
            <a:pPr marL="0" indent="0">
              <a:buNone/>
            </a:pPr>
            <a:endParaRPr lang="en-US" b="1" dirty="0">
              <a:latin typeface="Times New Roman" pitchFamily="18" charset="0"/>
              <a:cs typeface="Times New Roman" pitchFamily="18" charset="0"/>
            </a:endParaRPr>
          </a:p>
          <a:p>
            <a:pPr marL="0" indent="0">
              <a:buNone/>
            </a:pPr>
            <a:endParaRPr lang="en-US" b="1" dirty="0" smtClean="0">
              <a:latin typeface="Times New Roman" pitchFamily="18" charset="0"/>
              <a:cs typeface="Times New Roman" pitchFamily="18" charset="0"/>
            </a:endParaRPr>
          </a:p>
          <a:p>
            <a:pPr marL="0" indent="0">
              <a:buNone/>
            </a:pPr>
            <a:endParaRPr lang="en-US" b="1" dirty="0">
              <a:latin typeface="Times New Roman" pitchFamily="18" charset="0"/>
              <a:cs typeface="Times New Roman" pitchFamily="18" charset="0"/>
            </a:endParaRPr>
          </a:p>
          <a:p>
            <a:pPr marL="0" indent="0">
              <a:buNone/>
            </a:pPr>
            <a:endParaRPr lang="en-US" b="1"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key for frame #1:     (1 II k)</a:t>
            </a:r>
          </a:p>
          <a:p>
            <a:pPr marL="0" indent="0">
              <a:buNone/>
            </a:pPr>
            <a:r>
              <a:rPr lang="en-US" dirty="0">
                <a:latin typeface="Times New Roman" pitchFamily="18" charset="0"/>
                <a:cs typeface="Times New Roman" pitchFamily="18" charset="0"/>
              </a:rPr>
              <a:t>key for </a:t>
            </a:r>
            <a:r>
              <a:rPr lang="en-US" dirty="0" smtClean="0">
                <a:latin typeface="Times New Roman" pitchFamily="18" charset="0"/>
                <a:cs typeface="Times New Roman" pitchFamily="18" charset="0"/>
              </a:rPr>
              <a:t>frame #2:     (2 II </a:t>
            </a:r>
            <a:r>
              <a:rPr lang="en-US" dirty="0">
                <a:latin typeface="Times New Roman" pitchFamily="18" charset="0"/>
                <a:cs typeface="Times New Roman" pitchFamily="18" charset="0"/>
              </a:rPr>
              <a:t>k)</a:t>
            </a:r>
          </a:p>
          <a:p>
            <a:pPr marL="0" indent="0">
              <a:buNone/>
            </a:pP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cstate="print"/>
          <a:stretch>
            <a:fillRect/>
          </a:stretch>
        </p:blipFill>
        <p:spPr>
          <a:xfrm flipH="1">
            <a:off x="914401" y="2514600"/>
            <a:ext cx="1076739" cy="1320800"/>
          </a:xfrm>
          <a:prstGeom prst="rect">
            <a:avLst/>
          </a:prstGeom>
        </p:spPr>
      </p:pic>
      <p:sp>
        <p:nvSpPr>
          <p:cNvPr id="6" name="TextBox 5"/>
          <p:cNvSpPr txBox="1"/>
          <p:nvPr/>
        </p:nvSpPr>
        <p:spPr>
          <a:xfrm>
            <a:off x="762000" y="2616201"/>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sp>
        <p:nvSpPr>
          <p:cNvPr id="7" name="TextBox 6"/>
          <p:cNvSpPr txBox="1"/>
          <p:nvPr/>
        </p:nvSpPr>
        <p:spPr>
          <a:xfrm>
            <a:off x="8437270" y="2711848"/>
            <a:ext cx="338554" cy="461665"/>
          </a:xfrm>
          <a:prstGeom prst="rect">
            <a:avLst/>
          </a:prstGeom>
          <a:noFill/>
        </p:spPr>
        <p:txBody>
          <a:bodyPr wrap="none" rtlCol="0">
            <a:spAutoFit/>
          </a:bodyPr>
          <a:lstStyle/>
          <a:p>
            <a:r>
              <a:rPr lang="en-US" sz="2400" dirty="0">
                <a:latin typeface="Times New Roman" pitchFamily="18" charset="0"/>
                <a:cs typeface="Times New Roman" pitchFamily="18" charset="0"/>
              </a:rPr>
              <a:t>k</a:t>
            </a:r>
          </a:p>
        </p:txBody>
      </p:sp>
      <p:pic>
        <p:nvPicPr>
          <p:cNvPr id="8" name="Picture 7"/>
          <p:cNvPicPr>
            <a:picLocks noChangeAspect="1"/>
          </p:cNvPicPr>
          <p:nvPr/>
        </p:nvPicPr>
        <p:blipFill>
          <a:blip r:embed="rId4" cstate="print"/>
          <a:stretch>
            <a:fillRect/>
          </a:stretch>
        </p:blipFill>
        <p:spPr>
          <a:xfrm>
            <a:off x="7467600" y="2604685"/>
            <a:ext cx="1041400" cy="1027515"/>
          </a:xfrm>
          <a:prstGeom prst="rect">
            <a:avLst/>
          </a:prstGeom>
        </p:spPr>
      </p:pic>
      <p:cxnSp>
        <p:nvCxnSpPr>
          <p:cNvPr id="10" name="Straight Arrow Connector 9"/>
          <p:cNvCxnSpPr/>
          <p:nvPr/>
        </p:nvCxnSpPr>
        <p:spPr>
          <a:xfrm>
            <a:off x="2286000" y="3327400"/>
            <a:ext cx="487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124200" y="2108200"/>
            <a:ext cx="2209800" cy="4064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p:txBody>
      </p:sp>
      <p:sp>
        <p:nvSpPr>
          <p:cNvPr id="12" name="Rectangle 11"/>
          <p:cNvSpPr/>
          <p:nvPr/>
        </p:nvSpPr>
        <p:spPr>
          <a:xfrm>
            <a:off x="5410200" y="2108200"/>
            <a:ext cx="9144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Times New Roman" pitchFamily="18" charset="0"/>
                <a:cs typeface="Times New Roman" pitchFamily="18" charset="0"/>
              </a:rPr>
              <a:t>CRC(m)</a:t>
            </a:r>
            <a:endParaRPr lang="en-US" sz="1600" dirty="0">
              <a:latin typeface="Times New Roman" pitchFamily="18" charset="0"/>
              <a:cs typeface="Times New Roman" pitchFamily="18" charset="0"/>
            </a:endParaRPr>
          </a:p>
        </p:txBody>
      </p:sp>
      <p:sp>
        <p:nvSpPr>
          <p:cNvPr id="13" name="Rectangle 12"/>
          <p:cNvSpPr/>
          <p:nvPr/>
        </p:nvSpPr>
        <p:spPr>
          <a:xfrm>
            <a:off x="3124200" y="2717800"/>
            <a:ext cx="32766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PRG(  IV  II  k ) </a:t>
            </a:r>
            <a:endParaRPr lang="en-US" dirty="0">
              <a:latin typeface="Times New Roman" pitchFamily="18" charset="0"/>
              <a:cs typeface="Times New Roman" pitchFamily="18" charset="0"/>
            </a:endParaRPr>
          </a:p>
        </p:txBody>
      </p:sp>
      <p:sp>
        <p:nvSpPr>
          <p:cNvPr id="14" name="Rectangle 13"/>
          <p:cNvSpPr/>
          <p:nvPr/>
        </p:nvSpPr>
        <p:spPr>
          <a:xfrm>
            <a:off x="3124200" y="3530600"/>
            <a:ext cx="32766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latin typeface="Times New Roman" pitchFamily="18" charset="0"/>
                <a:cs typeface="Times New Roman" pitchFamily="18" charset="0"/>
              </a:rPr>
              <a:t>ciphetext</a:t>
            </a:r>
            <a:endParaRPr lang="en-US" dirty="0">
              <a:latin typeface="Times New Roman" pitchFamily="18" charset="0"/>
              <a:cs typeface="Times New Roman" pitchFamily="18" charset="0"/>
            </a:endParaRPr>
          </a:p>
        </p:txBody>
      </p:sp>
      <p:sp>
        <p:nvSpPr>
          <p:cNvPr id="15" name="Rectangle 14"/>
          <p:cNvSpPr/>
          <p:nvPr/>
        </p:nvSpPr>
        <p:spPr>
          <a:xfrm>
            <a:off x="2590800" y="3530600"/>
            <a:ext cx="457200" cy="406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IV</a:t>
            </a:r>
            <a:endParaRPr lang="en-US" dirty="0">
              <a:latin typeface="Times New Roman" pitchFamily="18" charset="0"/>
              <a:cs typeface="Times New Roman" pitchFamily="18" charset="0"/>
            </a:endParaRPr>
          </a:p>
        </p:txBody>
      </p:sp>
      <p:sp>
        <p:nvSpPr>
          <p:cNvPr id="18" name="TextBox 17"/>
          <p:cNvSpPr txBox="1"/>
          <p:nvPr/>
        </p:nvSpPr>
        <p:spPr>
          <a:xfrm>
            <a:off x="1600200" y="5297269"/>
            <a:ext cx="325730" cy="646331"/>
          </a:xfrm>
          <a:prstGeom prst="rect">
            <a:avLst/>
          </a:prstGeom>
          <a:noFill/>
        </p:spPr>
        <p:txBody>
          <a:bodyPr wrap="none" rtlCol="0">
            <a:spAutoFit/>
          </a:bodyPr>
          <a:lstStyle/>
          <a:p>
            <a:r>
              <a:rPr lang="en-US" sz="3600" b="1" dirty="0" smtClean="0">
                <a:latin typeface="Times New Roman" pitchFamily="18" charset="0"/>
                <a:cs typeface="Times New Roman" pitchFamily="18" charset="0"/>
              </a:rPr>
              <a:t>⋮</a:t>
            </a:r>
            <a:endParaRPr lang="en-US" sz="3600" b="1" dirty="0">
              <a:latin typeface="Times New Roman" pitchFamily="18" charset="0"/>
              <a:cs typeface="Times New Roman" pitchFamily="18" charset="0"/>
            </a:endParaRPr>
          </a:p>
        </p:txBody>
      </p:sp>
      <p:pic>
        <p:nvPicPr>
          <p:cNvPr id="4" name="Ink 3"/>
          <p:cNvPicPr/>
          <p:nvPr/>
        </p:nvPicPr>
        <p:blipFill>
          <a:blip r:embed="rId5" cstate="print"/>
          <a:stretch>
            <a:fillRect/>
          </a:stretch>
        </p:blipFill>
        <p:spPr>
          <a:xfrm>
            <a:off x="3124200" y="4038600"/>
            <a:ext cx="5867400" cy="2057400"/>
          </a:xfrm>
          <a:prstGeom prst="rect">
            <a:avLst/>
          </a:prstGeom>
        </p:spPr>
      </p:pic>
      <p:sp>
        <p:nvSpPr>
          <p:cNvPr id="16" name="Footer Placeholder 15"/>
          <p:cNvSpPr>
            <a:spLocks noGrp="1"/>
          </p:cNvSpPr>
          <p:nvPr>
            <p:ph type="ftr" sz="quarter" idx="11"/>
          </p:nvPr>
        </p:nvSpPr>
        <p:spPr/>
        <p:txBody>
          <a:bodyPr/>
          <a:lstStyle/>
          <a:p>
            <a:r>
              <a:rPr lang="en-US" smtClean="0"/>
              <a:t>FAST-NUCES</a:t>
            </a:r>
            <a:endParaRPr lang="en-US"/>
          </a:p>
        </p:txBody>
      </p:sp>
      <p:pic>
        <p:nvPicPr>
          <p:cNvPr id="17" name="Picture 16" descr="http://study.result.pk/wp-content/uploads/2011/07/National-University-of-Computer-and-Emerging-Sciences-NUCES-300x300.png"/>
          <p:cNvPicPr/>
          <p:nvPr/>
        </p:nvPicPr>
        <p:blipFill>
          <a:blip r:embed="rId6"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8607646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A better construction</a:t>
            </a:r>
            <a:endParaRPr lang="en-US" dirty="0">
              <a:solidFill>
                <a:schemeClr val="tx1"/>
              </a:solidFill>
              <a:latin typeface="Times New Roman" pitchFamily="18" charset="0"/>
              <a:cs typeface="Times New Roman" pitchFamily="18" charset="0"/>
            </a:endParaRPr>
          </a:p>
        </p:txBody>
      </p:sp>
      <p:pic>
        <p:nvPicPr>
          <p:cNvPr id="4" name="Picture 3"/>
          <p:cNvPicPr>
            <a:picLocks noChangeAspect="1"/>
          </p:cNvPicPr>
          <p:nvPr/>
        </p:nvPicPr>
        <p:blipFill>
          <a:blip r:embed="rId2" cstate="print"/>
          <a:stretch>
            <a:fillRect/>
          </a:stretch>
        </p:blipFill>
        <p:spPr>
          <a:xfrm flipH="1">
            <a:off x="838201" y="1498600"/>
            <a:ext cx="1076739" cy="1320800"/>
          </a:xfrm>
          <a:prstGeom prst="rect">
            <a:avLst/>
          </a:prstGeom>
        </p:spPr>
      </p:pic>
      <p:sp>
        <p:nvSpPr>
          <p:cNvPr id="5" name="TextBox 4"/>
          <p:cNvSpPr txBox="1"/>
          <p:nvPr/>
        </p:nvSpPr>
        <p:spPr>
          <a:xfrm>
            <a:off x="685800" y="1600201"/>
            <a:ext cx="338554" cy="461665"/>
          </a:xfrm>
          <a:prstGeom prst="rect">
            <a:avLst/>
          </a:prstGeom>
          <a:noFill/>
        </p:spPr>
        <p:txBody>
          <a:bodyPr wrap="none" rtlCol="0">
            <a:spAutoFit/>
          </a:bodyPr>
          <a:lstStyle/>
          <a:p>
            <a:r>
              <a:rPr lang="en-US" sz="2400" dirty="0"/>
              <a:t>k</a:t>
            </a:r>
          </a:p>
        </p:txBody>
      </p:sp>
      <p:sp>
        <p:nvSpPr>
          <p:cNvPr id="7" name="Rectangle 6"/>
          <p:cNvSpPr/>
          <p:nvPr/>
        </p:nvSpPr>
        <p:spPr>
          <a:xfrm>
            <a:off x="2971800" y="1803400"/>
            <a:ext cx="457200" cy="406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k</a:t>
            </a:r>
            <a:endParaRPr lang="en-US" sz="2400" dirty="0"/>
          </a:p>
        </p:txBody>
      </p:sp>
      <p:sp>
        <p:nvSpPr>
          <p:cNvPr id="8" name="Right Arrow 7"/>
          <p:cNvSpPr/>
          <p:nvPr/>
        </p:nvSpPr>
        <p:spPr>
          <a:xfrm>
            <a:off x="3810000" y="1905000"/>
            <a:ext cx="838200" cy="203200"/>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20928" y="1514157"/>
            <a:ext cx="684803" cy="369332"/>
          </a:xfrm>
          <a:prstGeom prst="rect">
            <a:avLst/>
          </a:prstGeom>
          <a:noFill/>
        </p:spPr>
        <p:txBody>
          <a:bodyPr wrap="none" rtlCol="0">
            <a:spAutoFit/>
          </a:bodyPr>
          <a:lstStyle/>
          <a:p>
            <a:r>
              <a:rPr lang="en-US" dirty="0" smtClean="0"/>
              <a:t>PRG</a:t>
            </a:r>
            <a:endParaRPr lang="en-US" dirty="0"/>
          </a:p>
        </p:txBody>
      </p:sp>
      <p:sp>
        <p:nvSpPr>
          <p:cNvPr id="10" name="Rectangle 9"/>
          <p:cNvSpPr/>
          <p:nvPr/>
        </p:nvSpPr>
        <p:spPr>
          <a:xfrm>
            <a:off x="4953000" y="1803400"/>
            <a:ext cx="685800" cy="406400"/>
          </a:xfrm>
          <a:prstGeom prst="rect">
            <a:avLst/>
          </a:prstGeom>
          <a:solidFill>
            <a:srgbClr val="FF0000"/>
          </a:solid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5638800" y="1803400"/>
            <a:ext cx="685800" cy="406400"/>
          </a:xfrm>
          <a:prstGeom prst="rect">
            <a:avLst/>
          </a:prstGeom>
          <a:solidFill>
            <a:srgbClr val="FF0000"/>
          </a:solid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a:off x="6324600" y="1803400"/>
            <a:ext cx="685800" cy="406400"/>
          </a:xfrm>
          <a:prstGeom prst="rect">
            <a:avLst/>
          </a:prstGeom>
          <a:solidFill>
            <a:srgbClr val="FF0000"/>
          </a:solid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7010400" y="1803400"/>
            <a:ext cx="685800" cy="406400"/>
          </a:xfrm>
          <a:prstGeom prst="rect">
            <a:avLst/>
          </a:prstGeom>
          <a:solidFill>
            <a:srgbClr val="FF0000"/>
          </a:solid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7696200" y="1803400"/>
            <a:ext cx="685800" cy="406400"/>
          </a:xfrm>
          <a:prstGeom prst="rect">
            <a:avLst/>
          </a:prstGeom>
          <a:solidFill>
            <a:srgbClr val="FF0000"/>
          </a:solid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xtBox 14"/>
          <p:cNvSpPr txBox="1"/>
          <p:nvPr/>
        </p:nvSpPr>
        <p:spPr>
          <a:xfrm>
            <a:off x="838201" y="4876800"/>
            <a:ext cx="6597383" cy="861774"/>
          </a:xfrm>
          <a:prstGeom prst="rect">
            <a:avLst/>
          </a:prstGeom>
          <a:noFill/>
        </p:spPr>
        <p:txBody>
          <a:bodyPr wrap="none" rtlCol="0">
            <a:spAutoFit/>
          </a:bodyPr>
          <a:lstStyle/>
          <a:p>
            <a:r>
              <a:rPr lang="en-US" sz="2000" dirty="0" smtClean="0">
                <a:latin typeface="Times New Roman" pitchFamily="18" charset="0"/>
                <a:cs typeface="Times New Roman" pitchFamily="18" charset="0"/>
              </a:rPr>
              <a:t>⇒  now each frame has a pseudorandom key</a:t>
            </a:r>
          </a:p>
          <a:p>
            <a:pPr>
              <a:spcBef>
                <a:spcPts val="1200"/>
              </a:spcBef>
            </a:pPr>
            <a:r>
              <a:rPr lang="en-US" sz="2000" dirty="0" smtClean="0">
                <a:latin typeface="Times New Roman" pitchFamily="18" charset="0"/>
                <a:cs typeface="Times New Roman" pitchFamily="18" charset="0"/>
              </a:rPr>
              <a:t>better solution:   use stronger encryption method (as in WPA2)</a:t>
            </a:r>
            <a:endParaRPr lang="en-US" sz="20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576960" y="1715760"/>
              <a:ext cx="4309560" cy="1116000"/>
            </p14:xfrm>
          </p:contentPart>
        </mc:Choice>
        <mc:Fallback xmlns="">
          <p:pic>
            <p:nvPicPr>
              <p:cNvPr id="3" name="Ink 2"/>
              <p:cNvPicPr/>
              <p:nvPr/>
            </p:nvPicPr>
            <p:blipFill>
              <a:blip r:embed="rId4" cstate="print"/>
              <a:stretch>
                <a:fillRect/>
              </a:stretch>
            </p:blipFill>
            <p:spPr>
              <a:xfrm>
                <a:off x="3568680" y="2277120"/>
                <a:ext cx="4326120" cy="1512960"/>
              </a:xfrm>
              <a:prstGeom prst="rect">
                <a:avLst/>
              </a:prstGeom>
            </p:spPr>
          </p:pic>
        </mc:Fallback>
      </mc:AlternateContent>
      <p:sp>
        <p:nvSpPr>
          <p:cNvPr id="16" name="Footer Placeholder 15"/>
          <p:cNvSpPr>
            <a:spLocks noGrp="1"/>
          </p:cNvSpPr>
          <p:nvPr>
            <p:ph type="ftr" sz="quarter" idx="11"/>
          </p:nvPr>
        </p:nvSpPr>
        <p:spPr/>
        <p:txBody>
          <a:bodyPr/>
          <a:lstStyle/>
          <a:p>
            <a:r>
              <a:rPr lang="en-US" smtClean="0"/>
              <a:t>FAST-NUCES</a:t>
            </a:r>
            <a:endParaRPr lang="en-US"/>
          </a:p>
        </p:txBody>
      </p:sp>
      <p:pic>
        <p:nvPicPr>
          <p:cNvPr id="17" name="Picture 16" descr="http://study.result.pk/wp-content/uploads/2011/07/National-University-of-Computer-and-Emerging-Sciences-NUCES-300x300.png"/>
          <p:cNvPicPr/>
          <p:nvPr/>
        </p:nvPicPr>
        <p:blipFill>
          <a:blip r:embed="rId5"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97759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52400"/>
            <a:ext cx="8839200" cy="6186309"/>
          </a:xfrm>
          <a:prstGeom prst="rect">
            <a:avLst/>
          </a:prstGeom>
        </p:spPr>
        <p:txBody>
          <a:bodyPr wrap="square">
            <a:spAutoFit/>
          </a:bodyPr>
          <a:lstStyle/>
          <a:p>
            <a:r>
              <a:rPr lang="en-GB" dirty="0">
                <a:latin typeface="OpenSans"/>
              </a:rPr>
              <a:t>We'll see that when we have related keys </a:t>
            </a:r>
            <a:r>
              <a:rPr lang="en-GB" dirty="0" smtClean="0">
                <a:latin typeface="OpenSans"/>
              </a:rPr>
              <a:t>like </a:t>
            </a:r>
            <a:r>
              <a:rPr lang="en-GB" dirty="0">
                <a:latin typeface="OpenSans"/>
              </a:rPr>
              <a:t>this, in fact, our security analysis will fail. We won't be able to get the </a:t>
            </a:r>
            <a:r>
              <a:rPr lang="en-GB" dirty="0" smtClean="0">
                <a:latin typeface="OpenSans"/>
              </a:rPr>
              <a:t>proof </a:t>
            </a:r>
            <a:r>
              <a:rPr lang="en-GB" dirty="0">
                <a:latin typeface="OpenSans"/>
              </a:rPr>
              <a:t>to go through.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one could ask what should the designers of a WEP should have </a:t>
            </a:r>
            <a:r>
              <a:rPr lang="en-GB" dirty="0" smtClean="0">
                <a:latin typeface="OpenSans"/>
              </a:rPr>
              <a:t>done</a:t>
            </a:r>
            <a:r>
              <a:rPr lang="en-GB" dirty="0">
                <a:latin typeface="OpenSans"/>
              </a:rPr>
              <a:t>, instead? </a:t>
            </a:r>
            <a:endParaRPr lang="en-GB" dirty="0" smtClean="0">
              <a:latin typeface="OpenSans"/>
            </a:endParaRPr>
          </a:p>
          <a:p>
            <a:endParaRPr lang="en-GB" dirty="0">
              <a:latin typeface="OpenSans"/>
            </a:endParaRPr>
          </a:p>
          <a:p>
            <a:r>
              <a:rPr lang="en-GB" dirty="0" smtClean="0">
                <a:latin typeface="OpenSans"/>
              </a:rPr>
              <a:t>Well</a:t>
            </a:r>
            <a:r>
              <a:rPr lang="en-GB" dirty="0">
                <a:latin typeface="OpenSans"/>
              </a:rPr>
              <a:t>, one approach is to basically treat the frames, you know M1, </a:t>
            </a:r>
            <a:r>
              <a:rPr lang="en-GB" dirty="0" smtClean="0">
                <a:latin typeface="OpenSans"/>
              </a:rPr>
              <a:t>M2</a:t>
            </a:r>
            <a:r>
              <a:rPr lang="en-GB" dirty="0">
                <a:latin typeface="OpenSans"/>
              </a:rPr>
              <a:t>, M3. Each, each one is a separate frame transmitter from the client to the server. </a:t>
            </a:r>
          </a:p>
          <a:p>
            <a:endParaRPr lang="en-GB" dirty="0" smtClean="0">
              <a:latin typeface="OpenSans"/>
            </a:endParaRPr>
          </a:p>
          <a:p>
            <a:r>
              <a:rPr lang="en-GB" dirty="0" smtClean="0">
                <a:latin typeface="OpenSans"/>
              </a:rPr>
              <a:t>He </a:t>
            </a:r>
            <a:r>
              <a:rPr lang="en-GB" dirty="0">
                <a:latin typeface="OpenSans"/>
              </a:rPr>
              <a:t>could have treated them as one long stream, and then XOR them </a:t>
            </a:r>
            <a:r>
              <a:rPr lang="en-GB" dirty="0" smtClean="0">
                <a:latin typeface="OpenSans"/>
              </a:rPr>
              <a:t>potentially</a:t>
            </a:r>
            <a:r>
              <a:rPr lang="en-GB" dirty="0">
                <a:latin typeface="OpenSans"/>
              </a:rPr>
              <a:t>. Using the </a:t>
            </a:r>
            <a:r>
              <a:rPr lang="en-GB" dirty="0" smtClean="0">
                <a:latin typeface="OpenSans"/>
              </a:rPr>
              <a:t>pseudorandom </a:t>
            </a:r>
            <a:r>
              <a:rPr lang="en-GB" dirty="0">
                <a:latin typeface="OpenSans"/>
              </a:rPr>
              <a:t>generator as one long stream.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the first </a:t>
            </a:r>
            <a:r>
              <a:rPr lang="en-GB" dirty="0" smtClean="0">
                <a:latin typeface="OpenSans"/>
              </a:rPr>
              <a:t>segment </a:t>
            </a:r>
            <a:r>
              <a:rPr lang="en-GB" dirty="0">
                <a:latin typeface="OpenSans"/>
              </a:rPr>
              <a:t>of the pad would have been used to encrypt M1. The second </a:t>
            </a:r>
          </a:p>
          <a:p>
            <a:r>
              <a:rPr lang="en-GB" dirty="0">
                <a:latin typeface="OpenSans"/>
              </a:rPr>
              <a:t>segment of the pad would have been used to encrypt M2. The third segment </a:t>
            </a:r>
          </a:p>
          <a:p>
            <a:r>
              <a:rPr lang="en-GB" dirty="0">
                <a:latin typeface="OpenSans"/>
              </a:rPr>
              <a:t>of the pad would have been used to encrypt M3.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so on and so forth. </a:t>
            </a:r>
            <a:r>
              <a:rPr lang="en-GB" dirty="0" smtClean="0">
                <a:latin typeface="OpenSans"/>
              </a:rPr>
              <a:t>So </a:t>
            </a:r>
            <a:r>
              <a:rPr lang="en-GB" dirty="0">
                <a:latin typeface="OpenSans"/>
              </a:rPr>
              <a:t>they basically could never have had to change the key because the entire </a:t>
            </a:r>
            <a:r>
              <a:rPr lang="en-GB" dirty="0" smtClean="0">
                <a:latin typeface="OpenSans"/>
              </a:rPr>
              <a:t>interaction </a:t>
            </a:r>
            <a:r>
              <a:rPr lang="en-GB" dirty="0">
                <a:latin typeface="OpenSans"/>
              </a:rPr>
              <a:t>is viewed as one long stream. But they chose to have a different key for </a:t>
            </a:r>
            <a:r>
              <a:rPr lang="en-GB" dirty="0" smtClean="0">
                <a:latin typeface="OpenSans"/>
              </a:rPr>
              <a:t>every </a:t>
            </a:r>
            <a:r>
              <a:rPr lang="en-GB" dirty="0">
                <a:latin typeface="OpenSans"/>
              </a:rPr>
              <a:t>frame.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if you want to do that, a better way to do that is, rather than </a:t>
            </a:r>
            <a:r>
              <a:rPr lang="en-GB" dirty="0" smtClean="0">
                <a:latin typeface="OpenSans"/>
              </a:rPr>
              <a:t>slightly </a:t>
            </a:r>
            <a:r>
              <a:rPr lang="en-GB" dirty="0">
                <a:latin typeface="OpenSans"/>
              </a:rPr>
              <a:t>modifying this IV that just slightly modifies the prefix of the key, </a:t>
            </a:r>
            <a:r>
              <a:rPr lang="en-GB" dirty="0" smtClean="0">
                <a:latin typeface="OpenSans"/>
              </a:rPr>
              <a:t>of </a:t>
            </a:r>
            <a:r>
              <a:rPr lang="en-GB" dirty="0">
                <a:latin typeface="OpenSans"/>
              </a:rPr>
              <a:t>the PRG key. A better way to do that is to use a PRG again. </a:t>
            </a:r>
            <a:endParaRPr lang="en-GB" b="0" i="0" dirty="0">
              <a:effectLst/>
              <a:latin typeface="OpenSans"/>
            </a:endParaRPr>
          </a:p>
        </p:txBody>
      </p:sp>
    </p:spTree>
    <p:extLst>
      <p:ext uri="{BB962C8B-B14F-4D97-AF65-F5344CB8AC3E}">
        <p14:creationId xmlns:p14="http://schemas.microsoft.com/office/powerpoint/2010/main" val="12206747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214491"/>
            <a:ext cx="8915400" cy="6186309"/>
          </a:xfrm>
          <a:prstGeom prst="rect">
            <a:avLst/>
          </a:prstGeom>
        </p:spPr>
        <p:txBody>
          <a:bodyPr wrap="square">
            <a:spAutoFit/>
          </a:bodyPr>
          <a:lstStyle/>
          <a:p>
            <a:r>
              <a:rPr lang="en-GB" dirty="0">
                <a:latin typeface="OpenSans"/>
              </a:rPr>
              <a:t>So essentially, what </a:t>
            </a:r>
            <a:r>
              <a:rPr lang="en-GB" dirty="0" smtClean="0">
                <a:latin typeface="OpenSans"/>
              </a:rPr>
              <a:t>you </a:t>
            </a:r>
            <a:r>
              <a:rPr lang="en-GB" dirty="0">
                <a:latin typeface="OpenSans"/>
              </a:rPr>
              <a:t>could do is you will take your long term key. And then feed that directly </a:t>
            </a:r>
            <a:r>
              <a:rPr lang="en-GB" dirty="0" smtClean="0">
                <a:latin typeface="OpenSans"/>
              </a:rPr>
              <a:t>through </a:t>
            </a:r>
            <a:r>
              <a:rPr lang="en-GB" dirty="0">
                <a:latin typeface="OpenSans"/>
              </a:rPr>
              <a:t>a PRG.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now we get a long stream of bits that look essentially random. </a:t>
            </a:r>
          </a:p>
          <a:p>
            <a:endParaRPr lang="en-GB" dirty="0" smtClean="0">
              <a:latin typeface="OpenSans"/>
            </a:endParaRPr>
          </a:p>
          <a:p>
            <a:r>
              <a:rPr lang="en-GB" dirty="0" smtClean="0">
                <a:latin typeface="OpenSans"/>
              </a:rPr>
              <a:t>And </a:t>
            </a:r>
            <a:r>
              <a:rPr lang="en-GB" dirty="0">
                <a:latin typeface="OpenSans"/>
              </a:rPr>
              <a:t>then the initial segment could be used, the first segment could be used as </a:t>
            </a:r>
          </a:p>
          <a:p>
            <a:r>
              <a:rPr lang="en-GB" dirty="0">
                <a:latin typeface="OpenSans"/>
              </a:rPr>
              <a:t>the key, or frame number one.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the second segment would be used as the key </a:t>
            </a:r>
            <a:r>
              <a:rPr lang="en-GB" dirty="0" smtClean="0">
                <a:latin typeface="OpenSans"/>
              </a:rPr>
              <a:t>for</a:t>
            </a:r>
            <a:r>
              <a:rPr lang="en-GB" dirty="0">
                <a:latin typeface="OpenSans"/>
              </a:rPr>
              <a:t>, you know, key for frame number two. And so on and so forth. </a:t>
            </a:r>
            <a:endParaRPr lang="en-GB" dirty="0" smtClean="0">
              <a:latin typeface="OpenSans"/>
            </a:endParaRPr>
          </a:p>
          <a:p>
            <a:endParaRPr lang="en-GB" dirty="0">
              <a:latin typeface="OpenSans"/>
            </a:endParaRPr>
          </a:p>
          <a:p>
            <a:r>
              <a:rPr lang="en-GB" dirty="0" smtClean="0">
                <a:latin typeface="OpenSans"/>
              </a:rPr>
              <a:t>The </a:t>
            </a:r>
            <a:r>
              <a:rPr lang="en-GB" dirty="0">
                <a:latin typeface="OpenSans"/>
              </a:rPr>
              <a:t>third segment </a:t>
            </a:r>
            <a:r>
              <a:rPr lang="en-GB" dirty="0" smtClean="0">
                <a:latin typeface="OpenSans"/>
              </a:rPr>
              <a:t>would </a:t>
            </a:r>
            <a:r>
              <a:rPr lang="en-GB" dirty="0">
                <a:latin typeface="OpenSans"/>
              </a:rPr>
              <a:t>be used to encrypt frame #three and so on and so forth, </a:t>
            </a:r>
            <a:endParaRPr lang="en-GB" dirty="0" smtClean="0">
              <a:latin typeface="OpenSans"/>
            </a:endParaRPr>
          </a:p>
          <a:p>
            <a:endParaRPr lang="en-GB" dirty="0">
              <a:latin typeface="OpenSans"/>
            </a:endParaRPr>
          </a:p>
          <a:p>
            <a:r>
              <a:rPr lang="en-GB" dirty="0">
                <a:latin typeface="OpenSans"/>
              </a:rPr>
              <a:t>E</a:t>
            </a:r>
            <a:r>
              <a:rPr lang="en-GB" dirty="0" smtClean="0">
                <a:latin typeface="OpenSans"/>
              </a:rPr>
              <a:t>ssentially</a:t>
            </a:r>
            <a:r>
              <a:rPr lang="en-GB" dirty="0">
                <a:latin typeface="OpenSans"/>
              </a:rPr>
              <a:t>, by doing this, each frame has a pseudo-random </a:t>
            </a:r>
            <a:r>
              <a:rPr lang="en-GB" dirty="0" smtClean="0">
                <a:latin typeface="OpenSans"/>
              </a:rPr>
              <a:t>key</a:t>
            </a:r>
            <a:r>
              <a:rPr lang="en-GB" dirty="0">
                <a:latin typeface="OpenSans"/>
              </a:rPr>
              <a:t>. These keys, now, have no relation to one another. They look like random keys. </a:t>
            </a:r>
            <a:endParaRPr lang="en-GB" dirty="0" smtClean="0">
              <a:latin typeface="OpenSans"/>
            </a:endParaRPr>
          </a:p>
          <a:p>
            <a:endParaRPr lang="en-GB" dirty="0">
              <a:latin typeface="OpenSans"/>
            </a:endParaRPr>
          </a:p>
          <a:p>
            <a:r>
              <a:rPr lang="en-GB" dirty="0">
                <a:latin typeface="OpenSans"/>
              </a:rPr>
              <a:t>And as a result, if the PRG is secure for random Cs, it was also be secure on this </a:t>
            </a:r>
          </a:p>
          <a:p>
            <a:r>
              <a:rPr lang="en-GB" dirty="0">
                <a:latin typeface="OpenSans"/>
              </a:rPr>
              <a:t>input. Because these keys essentially look as though they're independent of one </a:t>
            </a:r>
          </a:p>
          <a:p>
            <a:r>
              <a:rPr lang="en-GB" dirty="0">
                <a:latin typeface="OpenSans"/>
              </a:rPr>
              <a:t>another. We'll see how to do this analysis formally once we talk about these types of </a:t>
            </a:r>
          </a:p>
          <a:p>
            <a:r>
              <a:rPr lang="en-GB" dirty="0">
                <a:latin typeface="OpenSans"/>
              </a:rPr>
              <a:t>constructions. </a:t>
            </a:r>
            <a:r>
              <a:rPr lang="en-GB" b="1" dirty="0">
                <a:solidFill>
                  <a:srgbClr val="FF0000"/>
                </a:solidFill>
                <a:effectLst>
                  <a:outerShdw blurRad="38100" dist="38100" dir="2700000" algn="tl">
                    <a:srgbClr val="000000">
                      <a:alpha val="43137"/>
                    </a:srgbClr>
                  </a:outerShdw>
                </a:effectLst>
                <a:latin typeface="OpenSans"/>
              </a:rPr>
              <a:t>Since this two-time pad attack comes up so often in practice, it's </a:t>
            </a:r>
          </a:p>
          <a:p>
            <a:r>
              <a:rPr lang="en-GB" b="1" i="1" u="sng" dirty="0">
                <a:solidFill>
                  <a:srgbClr val="FF0000"/>
                </a:solidFill>
                <a:effectLst>
                  <a:outerShdw blurRad="38100" dist="38100" dir="2700000" algn="tl">
                    <a:srgbClr val="000000">
                      <a:alpha val="43137"/>
                    </a:srgbClr>
                  </a:outerShdw>
                </a:effectLst>
                <a:latin typeface="OpenSans"/>
              </a:rPr>
              <a:t>such a common mistake</a:t>
            </a:r>
            <a:r>
              <a:rPr lang="en-GB" b="1" dirty="0">
                <a:solidFill>
                  <a:srgbClr val="FF0000"/>
                </a:solidFill>
                <a:effectLst>
                  <a:outerShdw blurRad="38100" dist="38100" dir="2700000" algn="tl">
                    <a:srgbClr val="000000">
                      <a:alpha val="43137"/>
                    </a:srgbClr>
                  </a:outerShdw>
                </a:effectLst>
                <a:latin typeface="OpenSans"/>
              </a:rPr>
              <a:t>, I want to give one more example where it comes up so you know </a:t>
            </a:r>
            <a:r>
              <a:rPr lang="en-GB" b="1" dirty="0" smtClean="0">
                <a:solidFill>
                  <a:srgbClr val="FF0000"/>
                </a:solidFill>
                <a:effectLst>
                  <a:outerShdw blurRad="38100" dist="38100" dir="2700000" algn="tl">
                    <a:srgbClr val="000000">
                      <a:alpha val="43137"/>
                    </a:srgbClr>
                  </a:outerShdw>
                </a:effectLst>
                <a:latin typeface="OpenSans"/>
              </a:rPr>
              <a:t>how </a:t>
            </a:r>
            <a:r>
              <a:rPr lang="en-GB" b="1" dirty="0">
                <a:solidFill>
                  <a:srgbClr val="FF0000"/>
                </a:solidFill>
                <a:effectLst>
                  <a:outerShdw blurRad="38100" dist="38100" dir="2700000" algn="tl">
                    <a:srgbClr val="000000">
                      <a:alpha val="43137"/>
                    </a:srgbClr>
                  </a:outerShdw>
                </a:effectLst>
                <a:latin typeface="OpenSans"/>
              </a:rPr>
              <a:t>to avoid it.</a:t>
            </a:r>
            <a:endParaRPr lang="en-GB" b="1" dirty="0">
              <a:solidFill>
                <a:srgbClr val="FF0000"/>
              </a:solidFill>
              <a:effectLst>
                <a:outerShdw blurRad="38100" dist="38100" dir="2700000" algn="tl">
                  <a:srgbClr val="000000">
                    <a:alpha val="43137"/>
                  </a:srgbClr>
                </a:outerShdw>
              </a:effectLst>
              <a:latin typeface="OpenSans"/>
            </a:endParaRPr>
          </a:p>
        </p:txBody>
      </p:sp>
    </p:spTree>
    <p:extLst>
      <p:ext uri="{BB962C8B-B14F-4D97-AF65-F5344CB8AC3E}">
        <p14:creationId xmlns:p14="http://schemas.microsoft.com/office/powerpoint/2010/main" val="1773564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Two time pad:   summary</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1905000"/>
            <a:ext cx="8610600" cy="3556000"/>
          </a:xfrm>
        </p:spPr>
        <p:txBody>
          <a:bodyPr/>
          <a:lstStyle/>
          <a:p>
            <a:pPr marL="0" indent="0">
              <a:buNone/>
            </a:pPr>
            <a:r>
              <a:rPr lang="en-US" dirty="0" smtClean="0"/>
              <a:t>Never use stream cipher key more than once !!</a:t>
            </a:r>
          </a:p>
          <a:p>
            <a:pPr marL="0" indent="0">
              <a:buNone/>
            </a:pPr>
            <a:endParaRPr lang="en-US" dirty="0"/>
          </a:p>
          <a:p>
            <a:r>
              <a:rPr lang="en-US" dirty="0" smtClean="0"/>
              <a:t>Network traffic:    negotiate new key for every session (e.g. TLS) </a:t>
            </a:r>
          </a:p>
          <a:p>
            <a:endParaRPr lang="en-US" dirty="0"/>
          </a:p>
          <a:p>
            <a:r>
              <a:rPr lang="en-US" dirty="0" smtClean="0"/>
              <a:t>Disk encryption:   typically do not use a stream cipher</a:t>
            </a:r>
            <a:endParaRPr lang="en-US" dirty="0"/>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4415539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Attack 2:   No Integrity </a:t>
            </a:r>
            <a:r>
              <a:rPr lang="en-US" sz="3100" dirty="0" smtClean="0">
                <a:solidFill>
                  <a:schemeClr val="tx1"/>
                </a:solidFill>
                <a:latin typeface="Times New Roman" pitchFamily="18" charset="0"/>
                <a:cs typeface="Times New Roman" pitchFamily="18" charset="0"/>
              </a:rPr>
              <a:t>(OTP is malleable</a:t>
            </a:r>
            <a:r>
              <a:rPr lang="en-US" dirty="0" smtClean="0">
                <a:solidFill>
                  <a:schemeClr val="tx1"/>
                </a:solidFill>
                <a:latin typeface="Times New Roman" pitchFamily="18" charset="0"/>
                <a:cs typeface="Times New Roman" pitchFamily="18" charset="0"/>
              </a:rPr>
              <a:t>) </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5359400"/>
            <a:ext cx="8229600" cy="1320800"/>
          </a:xfrm>
        </p:spPr>
        <p:txBody>
          <a:bodyPr/>
          <a:lstStyle/>
          <a:p>
            <a:pPr marL="0" indent="0">
              <a:buNone/>
            </a:pPr>
            <a:r>
              <a:rPr lang="en-US" dirty="0" smtClean="0"/>
              <a:t>Modifications to </a:t>
            </a:r>
            <a:r>
              <a:rPr lang="en-US" dirty="0" err="1" smtClean="0"/>
              <a:t>ciphertext</a:t>
            </a:r>
            <a:r>
              <a:rPr lang="en-US" dirty="0" smtClean="0"/>
              <a:t> are undetected and </a:t>
            </a:r>
            <a:br>
              <a:rPr lang="en-US" dirty="0" smtClean="0"/>
            </a:br>
            <a:r>
              <a:rPr lang="en-US" dirty="0" smtClean="0"/>
              <a:t>have </a:t>
            </a:r>
            <a:r>
              <a:rPr lang="en-US" b="1" u="sng" dirty="0" smtClean="0"/>
              <a:t>predictable</a:t>
            </a:r>
            <a:r>
              <a:rPr lang="en-US" dirty="0" smtClean="0"/>
              <a:t> impact on plaintext</a:t>
            </a:r>
            <a:endParaRPr lang="en-US" dirty="0"/>
          </a:p>
        </p:txBody>
      </p:sp>
      <p:sp>
        <p:nvSpPr>
          <p:cNvPr id="5" name="Rectangle 4"/>
          <p:cNvSpPr/>
          <p:nvPr/>
        </p:nvSpPr>
        <p:spPr>
          <a:xfrm>
            <a:off x="381000" y="2108200"/>
            <a:ext cx="1828800" cy="508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FF0000"/>
                </a:solidFill>
                <a:latin typeface="Courier New"/>
                <a:cs typeface="Courier New"/>
              </a:rPr>
              <a:t>m</a:t>
            </a:r>
            <a:endParaRPr lang="en-US" sz="2800" b="1" dirty="0">
              <a:solidFill>
                <a:srgbClr val="FF0000"/>
              </a:solidFill>
              <a:latin typeface="Courier New"/>
              <a:cs typeface="Courier New"/>
            </a:endParaRPr>
          </a:p>
        </p:txBody>
      </p:sp>
      <p:cxnSp>
        <p:nvCxnSpPr>
          <p:cNvPr id="7" name="Straight Arrow Connector 6"/>
          <p:cNvCxnSpPr/>
          <p:nvPr/>
        </p:nvCxnSpPr>
        <p:spPr>
          <a:xfrm>
            <a:off x="2743200" y="2311400"/>
            <a:ext cx="228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6601" y="1701801"/>
            <a:ext cx="1686680" cy="461665"/>
          </a:xfrm>
          <a:prstGeom prst="rect">
            <a:avLst/>
          </a:prstGeom>
          <a:noFill/>
        </p:spPr>
        <p:txBody>
          <a:bodyPr wrap="none" rtlCol="0">
            <a:spAutoFit/>
          </a:bodyPr>
          <a:lstStyle/>
          <a:p>
            <a:r>
              <a:rPr lang="en-US" sz="2400" dirty="0" err="1"/>
              <a:t>e</a:t>
            </a:r>
            <a:r>
              <a:rPr lang="en-US" sz="2400" dirty="0" err="1" smtClean="0"/>
              <a:t>nc</a:t>
            </a:r>
            <a:r>
              <a:rPr lang="en-US" sz="2400" dirty="0" smtClean="0"/>
              <a:t>  ( ⊕k )</a:t>
            </a:r>
            <a:endParaRPr lang="en-US" sz="2400" dirty="0"/>
          </a:p>
        </p:txBody>
      </p:sp>
      <p:sp>
        <p:nvSpPr>
          <p:cNvPr id="9" name="Rectangle 8"/>
          <p:cNvSpPr/>
          <p:nvPr/>
        </p:nvSpPr>
        <p:spPr>
          <a:xfrm>
            <a:off x="5638800" y="2006600"/>
            <a:ext cx="1828800" cy="508000"/>
          </a:xfrm>
          <a:prstGeom prst="rect">
            <a:avLst/>
          </a:prstGeom>
          <a:pattFill prst="lgCheck">
            <a:fgClr>
              <a:schemeClr val="bg1">
                <a:lumMod val="75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a:solidFill>
                  <a:srgbClr val="FF0000"/>
                </a:solidFill>
                <a:latin typeface="Courier New"/>
                <a:cs typeface="Courier New"/>
              </a:rPr>
              <a:t>m</a:t>
            </a:r>
            <a:r>
              <a:rPr lang="en-US" sz="2400" b="1" dirty="0" err="1" smtClean="0">
                <a:solidFill>
                  <a:srgbClr val="FF0000"/>
                </a:solidFill>
                <a:latin typeface="Courier New"/>
                <a:cs typeface="Courier New"/>
              </a:rPr>
              <a:t>⊕</a:t>
            </a:r>
            <a:r>
              <a:rPr lang="en-US" sz="2800" b="1" dirty="0" err="1" smtClean="0">
                <a:solidFill>
                  <a:srgbClr val="FF0000"/>
                </a:solidFill>
                <a:latin typeface="Courier New"/>
                <a:cs typeface="Courier New"/>
              </a:rPr>
              <a:t>k</a:t>
            </a:r>
            <a:endParaRPr lang="en-US" sz="2800" b="1" dirty="0">
              <a:solidFill>
                <a:srgbClr val="FF0000"/>
              </a:solidFill>
              <a:latin typeface="Courier New"/>
              <a:cs typeface="Courier New"/>
            </a:endParaRPr>
          </a:p>
        </p:txBody>
      </p:sp>
      <p:cxnSp>
        <p:nvCxnSpPr>
          <p:cNvPr id="12" name="Straight Arrow Connector 11"/>
          <p:cNvCxnSpPr/>
          <p:nvPr/>
        </p:nvCxnSpPr>
        <p:spPr>
          <a:xfrm flipH="1">
            <a:off x="2819400" y="3829447"/>
            <a:ext cx="228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flipH="1">
            <a:off x="3352801" y="3219847"/>
            <a:ext cx="1601721" cy="461665"/>
          </a:xfrm>
          <a:prstGeom prst="rect">
            <a:avLst/>
          </a:prstGeom>
          <a:noFill/>
        </p:spPr>
        <p:txBody>
          <a:bodyPr wrap="none" rtlCol="0">
            <a:spAutoFit/>
          </a:bodyPr>
          <a:lstStyle/>
          <a:p>
            <a:r>
              <a:rPr lang="en-US" sz="2400" dirty="0" err="1"/>
              <a:t>d</a:t>
            </a:r>
            <a:r>
              <a:rPr lang="en-US" sz="2400" dirty="0" err="1" smtClean="0"/>
              <a:t>ec</a:t>
            </a:r>
            <a:r>
              <a:rPr lang="en-US" sz="2400" dirty="0" smtClean="0"/>
              <a:t> ( ⊕k )</a:t>
            </a:r>
            <a:endParaRPr lang="en-US" sz="2400" dirty="0"/>
          </a:p>
        </p:txBody>
      </p:sp>
      <p:sp>
        <p:nvSpPr>
          <p:cNvPr id="14" name="Rectangle 13"/>
          <p:cNvSpPr/>
          <p:nvPr/>
        </p:nvSpPr>
        <p:spPr>
          <a:xfrm>
            <a:off x="381000" y="3530600"/>
            <a:ext cx="1828800" cy="508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a:solidFill>
                  <a:srgbClr val="FF0000"/>
                </a:solidFill>
                <a:latin typeface="Courier New"/>
                <a:cs typeface="Courier New"/>
              </a:rPr>
              <a:t>m</a:t>
            </a:r>
            <a:r>
              <a:rPr lang="en-US" sz="2800" b="1" dirty="0" err="1" smtClean="0">
                <a:solidFill>
                  <a:srgbClr val="FF0000"/>
                </a:solidFill>
                <a:latin typeface="Courier New"/>
                <a:cs typeface="Courier New"/>
              </a:rPr>
              <a:t>⊕p</a:t>
            </a:r>
            <a:endParaRPr lang="en-US" sz="2800" b="1" dirty="0">
              <a:solidFill>
                <a:srgbClr val="FF0000"/>
              </a:solidFill>
              <a:latin typeface="Courier New"/>
              <a:cs typeface="Courier New"/>
            </a:endParaRPr>
          </a:p>
        </p:txBody>
      </p:sp>
      <p:grpSp>
        <p:nvGrpSpPr>
          <p:cNvPr id="6" name="Group 18"/>
          <p:cNvGrpSpPr/>
          <p:nvPr/>
        </p:nvGrpSpPr>
        <p:grpSpPr>
          <a:xfrm>
            <a:off x="5410200" y="2108200"/>
            <a:ext cx="2751821" cy="1930400"/>
            <a:chOff x="5410200" y="1581150"/>
            <a:chExt cx="2751821" cy="1447800"/>
          </a:xfrm>
        </p:grpSpPr>
        <p:sp>
          <p:nvSpPr>
            <p:cNvPr id="10" name="Rectangle 9"/>
            <p:cNvSpPr/>
            <p:nvPr/>
          </p:nvSpPr>
          <p:spPr>
            <a:xfrm>
              <a:off x="5638800" y="2038350"/>
              <a:ext cx="18288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p</a:t>
              </a:r>
              <a:endParaRPr lang="en-US" sz="2800" dirty="0">
                <a:solidFill>
                  <a:srgbClr val="FF0000"/>
                </a:solidFill>
              </a:endParaRPr>
            </a:p>
          </p:txBody>
        </p:sp>
        <p:sp>
          <p:nvSpPr>
            <p:cNvPr id="11" name="Rectangle 10"/>
            <p:cNvSpPr/>
            <p:nvPr/>
          </p:nvSpPr>
          <p:spPr>
            <a:xfrm>
              <a:off x="5638800" y="2647950"/>
              <a:ext cx="1828800" cy="381000"/>
            </a:xfrm>
            <a:prstGeom prst="rect">
              <a:avLst/>
            </a:prstGeom>
            <a:pattFill prst="lgCheck">
              <a:fgClr>
                <a:schemeClr val="bg1">
                  <a:lumMod val="65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0000"/>
                  </a:solidFill>
                  <a:latin typeface="Courier New"/>
                  <a:cs typeface="Courier New"/>
                </a:rPr>
                <a:t>(</a:t>
              </a:r>
              <a:r>
                <a:rPr lang="en-US" sz="2400" b="1" dirty="0" err="1" smtClean="0">
                  <a:solidFill>
                    <a:srgbClr val="FF0000"/>
                  </a:solidFill>
                  <a:latin typeface="Courier New"/>
                  <a:cs typeface="Courier New"/>
                </a:rPr>
                <a:t>m</a:t>
              </a:r>
              <a:r>
                <a:rPr lang="en-US" sz="2400" b="1" dirty="0" err="1">
                  <a:solidFill>
                    <a:srgbClr val="FF0000"/>
                  </a:solidFill>
                  <a:latin typeface="Courier New"/>
                  <a:cs typeface="Courier New"/>
                </a:rPr>
                <a:t>⊕</a:t>
              </a:r>
              <a:r>
                <a:rPr lang="en-US" sz="2400" b="1" dirty="0" err="1" smtClean="0">
                  <a:solidFill>
                    <a:srgbClr val="FF0000"/>
                  </a:solidFill>
                  <a:latin typeface="Courier New"/>
                  <a:cs typeface="Courier New"/>
                </a:rPr>
                <a:t>k</a:t>
              </a:r>
              <a:r>
                <a:rPr lang="en-US" sz="2400" b="1" dirty="0">
                  <a:solidFill>
                    <a:srgbClr val="FF0000"/>
                  </a:solidFill>
                  <a:latin typeface="Courier New"/>
                  <a:cs typeface="Courier New"/>
                </a:rPr>
                <a:t>)</a:t>
              </a:r>
              <a:r>
                <a:rPr lang="en-US" sz="2400" b="1" dirty="0" smtClean="0">
                  <a:solidFill>
                    <a:srgbClr val="FF0000"/>
                  </a:solidFill>
                  <a:latin typeface="Courier New"/>
                  <a:cs typeface="Courier New"/>
                </a:rPr>
                <a:t>⊕p</a:t>
              </a:r>
              <a:endParaRPr lang="en-US" sz="2400" b="1" dirty="0">
                <a:solidFill>
                  <a:srgbClr val="FF0000"/>
                </a:solidFill>
                <a:latin typeface="Courier New"/>
                <a:cs typeface="Courier New"/>
              </a:endParaRPr>
            </a:p>
          </p:txBody>
        </p:sp>
        <p:sp>
          <p:nvSpPr>
            <p:cNvPr id="15" name="TextBox 14"/>
            <p:cNvSpPr txBox="1"/>
            <p:nvPr/>
          </p:nvSpPr>
          <p:spPr>
            <a:xfrm>
              <a:off x="7467600" y="1581150"/>
              <a:ext cx="694421" cy="530915"/>
            </a:xfrm>
            <a:prstGeom prst="rect">
              <a:avLst/>
            </a:prstGeom>
            <a:noFill/>
          </p:spPr>
          <p:txBody>
            <a:bodyPr wrap="none" rtlCol="0">
              <a:spAutoFit/>
            </a:bodyPr>
            <a:lstStyle/>
            <a:p>
              <a:r>
                <a:rPr lang="en-US" sz="4000" dirty="0"/>
                <a:t>⊕</a:t>
              </a:r>
            </a:p>
          </p:txBody>
        </p:sp>
        <p:cxnSp>
          <p:nvCxnSpPr>
            <p:cNvPr id="18" name="Straight Connector 17"/>
            <p:cNvCxnSpPr/>
            <p:nvPr/>
          </p:nvCxnSpPr>
          <p:spPr>
            <a:xfrm>
              <a:off x="5410200" y="2533650"/>
              <a:ext cx="266700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838200" y="3505200"/>
            <a:ext cx="9906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ooter Placeholder 16"/>
          <p:cNvSpPr>
            <a:spLocks noGrp="1"/>
          </p:cNvSpPr>
          <p:nvPr>
            <p:ph type="ftr" sz="quarter" idx="11"/>
          </p:nvPr>
        </p:nvSpPr>
        <p:spPr/>
        <p:txBody>
          <a:bodyPr/>
          <a:lstStyle/>
          <a:p>
            <a:r>
              <a:rPr lang="en-US" smtClean="0"/>
              <a:t>FAST-NUCES</a:t>
            </a:r>
            <a:endParaRPr lang="en-US"/>
          </a:p>
        </p:txBody>
      </p:sp>
      <p:pic>
        <p:nvPicPr>
          <p:cNvPr id="19" name="Picture 18"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8648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animBg="1"/>
      <p:bldP spid="4" grpId="0" animBg="1"/>
      <p:bldP spid="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763000" cy="5632311"/>
          </a:xfrm>
          <a:prstGeom prst="rect">
            <a:avLst/>
          </a:prstGeom>
        </p:spPr>
        <p:txBody>
          <a:bodyPr wrap="square">
            <a:spAutoFit/>
          </a:bodyPr>
          <a:lstStyle/>
          <a:p>
            <a:r>
              <a:rPr lang="en-GB" dirty="0" smtClean="0">
                <a:latin typeface="OpenSans"/>
              </a:rPr>
              <a:t>Next </a:t>
            </a:r>
            <a:r>
              <a:rPr lang="en-GB" dirty="0">
                <a:latin typeface="OpenSans"/>
              </a:rPr>
              <a:t>attack I want to mention. </a:t>
            </a:r>
            <a:r>
              <a:rPr lang="en-GB" b="1" dirty="0">
                <a:solidFill>
                  <a:srgbClr val="C00000"/>
                </a:solidFill>
                <a:effectLst>
                  <a:outerShdw blurRad="38100" dist="38100" dir="2700000" algn="tl">
                    <a:srgbClr val="000000">
                      <a:alpha val="43137"/>
                    </a:srgbClr>
                  </a:outerShdw>
                </a:effectLst>
                <a:latin typeface="OpenSans"/>
              </a:rPr>
              <a:t>Is a fact that the one time path and stream </a:t>
            </a:r>
            <a:r>
              <a:rPr lang="en-GB" b="1" dirty="0" smtClean="0">
                <a:solidFill>
                  <a:srgbClr val="C00000"/>
                </a:solidFill>
                <a:effectLst>
                  <a:outerShdw blurRad="38100" dist="38100" dir="2700000" algn="tl">
                    <a:srgbClr val="000000">
                      <a:alpha val="43137"/>
                    </a:srgbClr>
                  </a:outerShdw>
                </a:effectLst>
                <a:latin typeface="OpenSans"/>
              </a:rPr>
              <a:t>ciphers</a:t>
            </a:r>
            <a:r>
              <a:rPr lang="en-GB" b="1" dirty="0">
                <a:solidFill>
                  <a:srgbClr val="C00000"/>
                </a:solidFill>
                <a:effectLst>
                  <a:outerShdw blurRad="38100" dist="38100" dir="2700000" algn="tl">
                    <a:srgbClr val="000000">
                      <a:alpha val="43137"/>
                    </a:srgbClr>
                  </a:outerShdw>
                </a:effectLst>
                <a:latin typeface="OpenSans"/>
              </a:rPr>
              <a:t> </a:t>
            </a:r>
            <a:r>
              <a:rPr lang="en-GB" b="1" dirty="0" smtClean="0">
                <a:solidFill>
                  <a:srgbClr val="C00000"/>
                </a:solidFill>
                <a:effectLst>
                  <a:outerShdw blurRad="38100" dist="38100" dir="2700000" algn="tl">
                    <a:srgbClr val="000000">
                      <a:alpha val="43137"/>
                    </a:srgbClr>
                  </a:outerShdw>
                </a:effectLst>
                <a:latin typeface="OpenSans"/>
              </a:rPr>
              <a:t>in </a:t>
            </a:r>
            <a:r>
              <a:rPr lang="en-GB" b="1" dirty="0">
                <a:solidFill>
                  <a:srgbClr val="C00000"/>
                </a:solidFill>
                <a:effectLst>
                  <a:outerShdw blurRad="38100" dist="38100" dir="2700000" algn="tl">
                    <a:srgbClr val="000000">
                      <a:alpha val="43137"/>
                    </a:srgbClr>
                  </a:outerShdw>
                </a:effectLst>
                <a:latin typeface="OpenSans"/>
              </a:rPr>
              <a:t>general provide no integrity at all. </a:t>
            </a:r>
            <a:endParaRPr lang="en-GB" b="1" dirty="0" smtClean="0">
              <a:solidFill>
                <a:srgbClr val="C00000"/>
              </a:solidFill>
              <a:effectLst>
                <a:outerShdw blurRad="38100" dist="38100" dir="2700000" algn="tl">
                  <a:srgbClr val="000000">
                    <a:alpha val="43137"/>
                  </a:srgbClr>
                </a:outerShdw>
              </a:effectLst>
              <a:latin typeface="OpenSans"/>
            </a:endParaRPr>
          </a:p>
          <a:p>
            <a:endParaRPr lang="en-GB" b="1" dirty="0">
              <a:solidFill>
                <a:srgbClr val="C00000"/>
              </a:solidFill>
              <a:effectLst>
                <a:outerShdw blurRad="38100" dist="38100" dir="2700000" algn="tl">
                  <a:srgbClr val="000000">
                    <a:alpha val="43137"/>
                  </a:srgbClr>
                </a:outerShdw>
              </a:effectLst>
              <a:latin typeface="OpenSans"/>
            </a:endParaRPr>
          </a:p>
          <a:p>
            <a:r>
              <a:rPr lang="en-GB" b="1" dirty="0" smtClean="0">
                <a:solidFill>
                  <a:srgbClr val="C00000"/>
                </a:solidFill>
                <a:latin typeface="OpenSans"/>
              </a:rPr>
              <a:t>All </a:t>
            </a:r>
            <a:r>
              <a:rPr lang="en-GB" b="1" dirty="0">
                <a:solidFill>
                  <a:srgbClr val="C00000"/>
                </a:solidFill>
                <a:latin typeface="OpenSans"/>
              </a:rPr>
              <a:t>they do is they try to provide </a:t>
            </a:r>
            <a:r>
              <a:rPr lang="en-GB" b="1" dirty="0" smtClean="0">
                <a:solidFill>
                  <a:srgbClr val="C00000"/>
                </a:solidFill>
                <a:latin typeface="OpenSans"/>
              </a:rPr>
              <a:t>confidentiality </a:t>
            </a:r>
            <a:r>
              <a:rPr lang="en-GB" b="1" dirty="0">
                <a:solidFill>
                  <a:srgbClr val="C00000"/>
                </a:solidFill>
                <a:latin typeface="OpenSans"/>
              </a:rPr>
              <a:t>when the key's only used once</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They </a:t>
            </a:r>
            <a:r>
              <a:rPr lang="en-GB" dirty="0">
                <a:latin typeface="OpenSans"/>
              </a:rPr>
              <a:t>provide no integrity at all but </a:t>
            </a:r>
            <a:r>
              <a:rPr lang="en-GB" dirty="0" smtClean="0">
                <a:latin typeface="OpenSans"/>
              </a:rPr>
              <a:t>even </a:t>
            </a:r>
            <a:r>
              <a:rPr lang="en-GB" dirty="0">
                <a:latin typeface="OpenSans"/>
              </a:rPr>
              <a:t>worse than that it's actually very easy to modify </a:t>
            </a:r>
            <a:r>
              <a:rPr lang="en-GB" dirty="0" smtClean="0">
                <a:latin typeface="OpenSans"/>
              </a:rPr>
              <a:t>cipher </a:t>
            </a:r>
            <a:r>
              <a:rPr lang="en-GB" dirty="0">
                <a:latin typeface="OpenSans"/>
              </a:rPr>
              <a:t>text and have known </a:t>
            </a:r>
            <a:r>
              <a:rPr lang="en-GB" dirty="0" smtClean="0">
                <a:latin typeface="OpenSans"/>
              </a:rPr>
              <a:t>effects </a:t>
            </a:r>
            <a:r>
              <a:rPr lang="en-GB" dirty="0">
                <a:latin typeface="OpenSans"/>
              </a:rPr>
              <a:t>on the corresponding plain text. </a:t>
            </a:r>
            <a:endParaRPr lang="en-GB" dirty="0" smtClean="0">
              <a:latin typeface="OpenSans"/>
            </a:endParaRPr>
          </a:p>
          <a:p>
            <a:endParaRPr lang="en-GB" dirty="0" smtClean="0">
              <a:latin typeface="OpenSans"/>
            </a:endParaRPr>
          </a:p>
          <a:p>
            <a:r>
              <a:rPr lang="en-GB" dirty="0" smtClean="0">
                <a:solidFill>
                  <a:srgbClr val="C00000"/>
                </a:solidFill>
                <a:latin typeface="OpenSans"/>
              </a:rPr>
              <a:t>This </a:t>
            </a:r>
            <a:r>
              <a:rPr lang="en-GB" dirty="0">
                <a:solidFill>
                  <a:srgbClr val="C00000"/>
                </a:solidFill>
                <a:latin typeface="OpenSans"/>
              </a:rPr>
              <a:t>property, by the way, is called </a:t>
            </a:r>
            <a:r>
              <a:rPr lang="en-GB" b="1" dirty="0" smtClean="0">
                <a:solidFill>
                  <a:srgbClr val="C00000"/>
                </a:solidFill>
                <a:latin typeface="OpenSans"/>
              </a:rPr>
              <a:t>malleability</a:t>
            </a:r>
            <a:r>
              <a:rPr lang="en-GB" dirty="0" smtClean="0">
                <a:solidFill>
                  <a:srgbClr val="C00000"/>
                </a:solidFill>
                <a:latin typeface="OpenSans"/>
              </a:rPr>
              <a:t>.</a:t>
            </a:r>
          </a:p>
          <a:p>
            <a:endParaRPr lang="en-GB" dirty="0">
              <a:solidFill>
                <a:srgbClr val="C00000"/>
              </a:solidFill>
              <a:latin typeface="OpenSans"/>
            </a:endParaRPr>
          </a:p>
          <a:p>
            <a:r>
              <a:rPr lang="en-GB" dirty="0" smtClean="0">
                <a:latin typeface="OpenSans"/>
              </a:rPr>
              <a:t>So </a:t>
            </a:r>
            <a:r>
              <a:rPr lang="en-GB" dirty="0">
                <a:latin typeface="OpenSans"/>
              </a:rPr>
              <a:t>imagine we have some message M that gets encrypted. So, </a:t>
            </a:r>
            <a:r>
              <a:rPr lang="en-GB" dirty="0" smtClean="0">
                <a:latin typeface="OpenSans"/>
              </a:rPr>
              <a:t>here</a:t>
            </a:r>
            <a:r>
              <a:rPr lang="en-GB" dirty="0">
                <a:latin typeface="OpenSans"/>
              </a:rPr>
              <a:t>, it gets encrypted using a stream cipher. And the cipher text, of course, is </a:t>
            </a:r>
            <a:r>
              <a:rPr lang="en-GB" dirty="0" smtClean="0">
                <a:latin typeface="OpenSans"/>
              </a:rPr>
              <a:t>then </a:t>
            </a:r>
            <a:r>
              <a:rPr lang="en-GB" dirty="0" err="1">
                <a:latin typeface="OpenSans"/>
              </a:rPr>
              <a:t>gonna</a:t>
            </a:r>
            <a:r>
              <a:rPr lang="en-GB" dirty="0">
                <a:latin typeface="OpenSans"/>
              </a:rPr>
              <a:t> be, M XOR </a:t>
            </a:r>
            <a:r>
              <a:rPr lang="en-GB" dirty="0" smtClean="0">
                <a:latin typeface="OpenSans"/>
              </a:rPr>
              <a:t> </a:t>
            </a:r>
            <a:r>
              <a:rPr lang="en-GB" dirty="0">
                <a:latin typeface="OpenSans"/>
              </a:rPr>
              <a:t>K. </a:t>
            </a:r>
            <a:r>
              <a:rPr lang="en-GB" dirty="0" smtClean="0">
                <a:latin typeface="OpenSans"/>
              </a:rPr>
              <a:t>(See last slide to understand the described info )</a:t>
            </a:r>
          </a:p>
          <a:p>
            <a:endParaRPr lang="en-GB" dirty="0">
              <a:latin typeface="OpenSans"/>
            </a:endParaRPr>
          </a:p>
          <a:p>
            <a:r>
              <a:rPr lang="en-GB" dirty="0" smtClean="0">
                <a:latin typeface="OpenSans"/>
              </a:rPr>
              <a:t>Now </a:t>
            </a:r>
            <a:r>
              <a:rPr lang="en-GB" dirty="0">
                <a:latin typeface="OpenSans"/>
              </a:rPr>
              <a:t>an attacker intercepts the </a:t>
            </a:r>
            <a:r>
              <a:rPr lang="en-GB" dirty="0" smtClean="0">
                <a:latin typeface="OpenSans"/>
              </a:rPr>
              <a:t>cipher </a:t>
            </a:r>
            <a:r>
              <a:rPr lang="en-GB" dirty="0">
                <a:latin typeface="OpenSans"/>
              </a:rPr>
              <a:t>text. Well, </a:t>
            </a:r>
            <a:r>
              <a:rPr lang="en-GB" dirty="0" smtClean="0">
                <a:latin typeface="OpenSans"/>
              </a:rPr>
              <a:t>that </a:t>
            </a:r>
            <a:r>
              <a:rPr lang="en-GB" dirty="0">
                <a:latin typeface="OpenSans"/>
              </a:rPr>
              <a:t>doesn't tell him </a:t>
            </a:r>
            <a:r>
              <a:rPr lang="en-GB" dirty="0" smtClean="0">
                <a:latin typeface="OpenSans"/>
              </a:rPr>
              <a:t>what </a:t>
            </a:r>
            <a:r>
              <a:rPr lang="en-GB" dirty="0">
                <a:latin typeface="OpenSans"/>
              </a:rPr>
              <a:t>the plain text is but </a:t>
            </a:r>
            <a:r>
              <a:rPr lang="en-GB" dirty="0">
                <a:solidFill>
                  <a:srgbClr val="C00000"/>
                </a:solidFill>
                <a:latin typeface="OpenSans"/>
              </a:rPr>
              <a:t>what he can do is now </a:t>
            </a:r>
            <a:r>
              <a:rPr lang="en-GB" dirty="0" smtClean="0">
                <a:solidFill>
                  <a:srgbClr val="C00000"/>
                </a:solidFill>
                <a:latin typeface="OpenSans"/>
              </a:rPr>
              <a:t>beyond </a:t>
            </a:r>
            <a:r>
              <a:rPr lang="en-GB" dirty="0">
                <a:solidFill>
                  <a:srgbClr val="C00000"/>
                </a:solidFill>
                <a:latin typeface="OpenSans"/>
              </a:rPr>
              <a:t>eavesdropping he can actually become an active attacker and modify the </a:t>
            </a:r>
            <a:r>
              <a:rPr lang="en-GB" dirty="0" smtClean="0">
                <a:solidFill>
                  <a:srgbClr val="C00000"/>
                </a:solidFill>
                <a:latin typeface="OpenSans"/>
              </a:rPr>
              <a:t>cipher </a:t>
            </a:r>
            <a:r>
              <a:rPr lang="en-GB" dirty="0">
                <a:solidFill>
                  <a:srgbClr val="C00000"/>
                </a:solidFill>
                <a:latin typeface="OpenSans"/>
              </a:rPr>
              <a:t>text</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when I say modify the </a:t>
            </a:r>
            <a:r>
              <a:rPr lang="en-GB" dirty="0" smtClean="0">
                <a:latin typeface="OpenSans"/>
              </a:rPr>
              <a:t>cipher </a:t>
            </a:r>
            <a:r>
              <a:rPr lang="en-GB" dirty="0">
                <a:latin typeface="OpenSans"/>
              </a:rPr>
              <a:t>text let's suppose that he </a:t>
            </a:r>
            <a:r>
              <a:rPr lang="en-GB" dirty="0" smtClean="0">
                <a:latin typeface="OpenSans"/>
              </a:rPr>
              <a:t>XOR </a:t>
            </a:r>
            <a:r>
              <a:rPr lang="en-GB" dirty="0">
                <a:latin typeface="OpenSans"/>
              </a:rPr>
              <a:t>the </a:t>
            </a:r>
            <a:r>
              <a:rPr lang="en-GB" dirty="0" smtClean="0">
                <a:latin typeface="OpenSans"/>
              </a:rPr>
              <a:t>cipher </a:t>
            </a:r>
            <a:r>
              <a:rPr lang="en-GB" dirty="0">
                <a:latin typeface="OpenSans"/>
              </a:rPr>
              <a:t>text with a certain value P. </a:t>
            </a:r>
            <a:r>
              <a:rPr lang="en-GB" dirty="0" smtClean="0">
                <a:latin typeface="OpenSans"/>
              </a:rPr>
              <a:t>What's </a:t>
            </a:r>
            <a:r>
              <a:rPr lang="en-GB" dirty="0">
                <a:latin typeface="OpenSans"/>
              </a:rPr>
              <a:t>called a sub-permutation key. </a:t>
            </a:r>
          </a:p>
        </p:txBody>
      </p:sp>
    </p:spTree>
    <p:extLst>
      <p:ext uri="{BB962C8B-B14F-4D97-AF65-F5344CB8AC3E}">
        <p14:creationId xmlns:p14="http://schemas.microsoft.com/office/powerpoint/2010/main" val="6414984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762000"/>
            <a:ext cx="8915400" cy="5078313"/>
          </a:xfrm>
          <a:prstGeom prst="rect">
            <a:avLst/>
          </a:prstGeom>
        </p:spPr>
        <p:txBody>
          <a:bodyPr wrap="square">
            <a:spAutoFit/>
          </a:bodyPr>
          <a:lstStyle/>
          <a:p>
            <a:r>
              <a:rPr lang="en-GB" dirty="0">
                <a:latin typeface="OpenSans"/>
              </a:rPr>
              <a:t>Well, the resulting cipher text then becomes M XOR K, XOR P.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now I'll </a:t>
            </a:r>
            <a:r>
              <a:rPr lang="en-GB" dirty="0" smtClean="0">
                <a:latin typeface="OpenSans"/>
              </a:rPr>
              <a:t>ask </a:t>
            </a:r>
            <a:r>
              <a:rPr lang="en-GB" dirty="0">
                <a:latin typeface="OpenSans"/>
              </a:rPr>
              <a:t>you, when we decrypt the cipher text, what is it going to decrypt to? Well I </a:t>
            </a:r>
            <a:r>
              <a:rPr lang="en-GB" dirty="0" smtClean="0">
                <a:latin typeface="OpenSans"/>
              </a:rPr>
              <a:t>hope </a:t>
            </a:r>
            <a:r>
              <a:rPr lang="en-GB" dirty="0">
                <a:latin typeface="OpenSans"/>
              </a:rPr>
              <a:t>everybody sees manipulating the XORs Basically the decryption becomes M XOR </a:t>
            </a:r>
            <a:r>
              <a:rPr lang="en-GB" dirty="0" smtClean="0">
                <a:latin typeface="OpenSans"/>
              </a:rPr>
              <a:t>P.</a:t>
            </a:r>
          </a:p>
          <a:p>
            <a:endParaRPr lang="en-GB" dirty="0">
              <a:latin typeface="OpenSans"/>
            </a:endParaRPr>
          </a:p>
          <a:p>
            <a:r>
              <a:rPr lang="en-GB" dirty="0">
                <a:latin typeface="OpenSans"/>
              </a:rPr>
              <a:t>So you notice that by XOR with this pad P, the attacker was able to have a very specific effect on the resulting plain text. </a:t>
            </a:r>
          </a:p>
          <a:p>
            <a:endParaRPr lang="en-GB" dirty="0">
              <a:latin typeface="OpenSans"/>
            </a:endParaRPr>
          </a:p>
          <a:p>
            <a:r>
              <a:rPr lang="en-GB" dirty="0">
                <a:latin typeface="OpenSans"/>
              </a:rPr>
              <a:t>So a summary is basically you can modify the cipher text. These modifications are undetected. </a:t>
            </a:r>
          </a:p>
          <a:p>
            <a:endParaRPr lang="en-GB" dirty="0">
              <a:solidFill>
                <a:srgbClr val="C00000"/>
              </a:solidFill>
              <a:latin typeface="OpenSans"/>
            </a:endParaRPr>
          </a:p>
          <a:p>
            <a:r>
              <a:rPr lang="en-GB" dirty="0">
                <a:solidFill>
                  <a:srgbClr val="C00000"/>
                </a:solidFill>
                <a:latin typeface="OpenSans"/>
              </a:rPr>
              <a:t>But even worse, they're undetected, </a:t>
            </a:r>
            <a:r>
              <a:rPr lang="en-GB" dirty="0">
                <a:latin typeface="OpenSans"/>
              </a:rPr>
              <a:t>they have a very specific impact on the resulting plain text. </a:t>
            </a:r>
          </a:p>
          <a:p>
            <a:endParaRPr lang="en-GB" dirty="0">
              <a:latin typeface="OpenSans"/>
            </a:endParaRPr>
          </a:p>
          <a:p>
            <a:r>
              <a:rPr lang="en-GB" dirty="0">
                <a:latin typeface="OpenSans"/>
              </a:rPr>
              <a:t>Namely whatever you XOR the cipher text with is going to have that exact effect on the plain text. </a:t>
            </a:r>
          </a:p>
          <a:p>
            <a:endParaRPr lang="en-GB" dirty="0">
              <a:latin typeface="OpenSans"/>
            </a:endParaRPr>
          </a:p>
        </p:txBody>
      </p:sp>
    </p:spTree>
    <p:extLst>
      <p:ext uri="{BB962C8B-B14F-4D97-AF65-F5344CB8AC3E}">
        <p14:creationId xmlns:p14="http://schemas.microsoft.com/office/powerpoint/2010/main" val="352954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76200" y="76200"/>
            <a:ext cx="8991600" cy="6705600"/>
          </a:xfrm>
          <a:prstGeom prst="rect">
            <a:avLst/>
          </a:prstGeom>
        </p:spPr>
      </p:pic>
    </p:spTree>
    <p:extLst>
      <p:ext uri="{BB962C8B-B14F-4D97-AF65-F5344CB8AC3E}">
        <p14:creationId xmlns:p14="http://schemas.microsoft.com/office/powerpoint/2010/main" val="27104012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Attack 2:   No Integrity</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5181600"/>
            <a:ext cx="8229600" cy="1320800"/>
          </a:xfrm>
        </p:spPr>
        <p:txBody>
          <a:bodyPr/>
          <a:lstStyle/>
          <a:p>
            <a:pPr marL="0" indent="0">
              <a:buNone/>
            </a:pPr>
            <a:r>
              <a:rPr lang="en-US" dirty="0" smtClean="0"/>
              <a:t>Modifications to </a:t>
            </a:r>
            <a:r>
              <a:rPr lang="en-US" dirty="0" err="1" smtClean="0"/>
              <a:t>ciphertext</a:t>
            </a:r>
            <a:r>
              <a:rPr lang="en-US" dirty="0" smtClean="0"/>
              <a:t> are undetected and </a:t>
            </a:r>
            <a:br>
              <a:rPr lang="en-US" dirty="0" smtClean="0"/>
            </a:br>
            <a:r>
              <a:rPr lang="en-US" dirty="0" smtClean="0"/>
              <a:t>have predictable impact on plaintext</a:t>
            </a:r>
            <a:endParaRPr lang="en-US" dirty="0"/>
          </a:p>
        </p:txBody>
      </p:sp>
      <p:sp>
        <p:nvSpPr>
          <p:cNvPr id="5" name="Rectangle 4"/>
          <p:cNvSpPr/>
          <p:nvPr/>
        </p:nvSpPr>
        <p:spPr>
          <a:xfrm>
            <a:off x="381000" y="2006600"/>
            <a:ext cx="1828800" cy="508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latin typeface="Courier New"/>
                <a:cs typeface="Courier New"/>
              </a:rPr>
              <a:t>From: Bob</a:t>
            </a:r>
            <a:endParaRPr lang="en-US" b="1" dirty="0">
              <a:solidFill>
                <a:srgbClr val="FF0000"/>
              </a:solidFill>
              <a:latin typeface="Courier New"/>
              <a:cs typeface="Courier New"/>
            </a:endParaRPr>
          </a:p>
        </p:txBody>
      </p:sp>
      <p:cxnSp>
        <p:nvCxnSpPr>
          <p:cNvPr id="7" name="Straight Arrow Connector 6"/>
          <p:cNvCxnSpPr/>
          <p:nvPr/>
        </p:nvCxnSpPr>
        <p:spPr>
          <a:xfrm>
            <a:off x="2743200" y="2209800"/>
            <a:ext cx="228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76601" y="1600201"/>
            <a:ext cx="1686680" cy="461665"/>
          </a:xfrm>
          <a:prstGeom prst="rect">
            <a:avLst/>
          </a:prstGeom>
          <a:noFill/>
        </p:spPr>
        <p:txBody>
          <a:bodyPr wrap="none" rtlCol="0">
            <a:spAutoFit/>
          </a:bodyPr>
          <a:lstStyle/>
          <a:p>
            <a:r>
              <a:rPr lang="en-US" sz="2400" dirty="0" err="1"/>
              <a:t>e</a:t>
            </a:r>
            <a:r>
              <a:rPr lang="en-US" sz="2400" dirty="0" err="1" smtClean="0"/>
              <a:t>nc</a:t>
            </a:r>
            <a:r>
              <a:rPr lang="en-US" sz="2400" dirty="0" smtClean="0"/>
              <a:t>  ( ⊕k )</a:t>
            </a:r>
            <a:endParaRPr lang="en-US" sz="2400" dirty="0"/>
          </a:p>
        </p:txBody>
      </p:sp>
      <p:sp>
        <p:nvSpPr>
          <p:cNvPr id="9" name="Rectangle 8"/>
          <p:cNvSpPr/>
          <p:nvPr/>
        </p:nvSpPr>
        <p:spPr>
          <a:xfrm>
            <a:off x="5638800" y="1905000"/>
            <a:ext cx="1828800" cy="508000"/>
          </a:xfrm>
          <a:prstGeom prst="rect">
            <a:avLst/>
          </a:prstGeom>
          <a:pattFill prst="lgCheck">
            <a:fgClr>
              <a:schemeClr val="bg1">
                <a:lumMod val="65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latin typeface="Courier New"/>
                <a:cs typeface="Courier New"/>
              </a:rPr>
              <a:t>From: Bob</a:t>
            </a:r>
            <a:endParaRPr lang="en-US" b="1" dirty="0">
              <a:solidFill>
                <a:srgbClr val="FF0000"/>
              </a:solidFill>
              <a:latin typeface="Courier New"/>
              <a:cs typeface="Courier New"/>
            </a:endParaRPr>
          </a:p>
        </p:txBody>
      </p:sp>
      <p:sp>
        <p:nvSpPr>
          <p:cNvPr id="10" name="Rectangle 9"/>
          <p:cNvSpPr/>
          <p:nvPr/>
        </p:nvSpPr>
        <p:spPr>
          <a:xfrm>
            <a:off x="6629400" y="2616200"/>
            <a:ext cx="609600" cy="508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FF0000"/>
                </a:solidFill>
              </a:rPr>
              <a:t>⋯</a:t>
            </a:r>
            <a:endParaRPr lang="en-US" dirty="0">
              <a:solidFill>
                <a:srgbClr val="FF0000"/>
              </a:solidFill>
            </a:endParaRPr>
          </a:p>
        </p:txBody>
      </p:sp>
      <p:sp>
        <p:nvSpPr>
          <p:cNvPr id="11" name="Rectangle 10"/>
          <p:cNvSpPr/>
          <p:nvPr/>
        </p:nvSpPr>
        <p:spPr>
          <a:xfrm>
            <a:off x="5638800" y="3429000"/>
            <a:ext cx="1828800" cy="508000"/>
          </a:xfrm>
          <a:prstGeom prst="rect">
            <a:avLst/>
          </a:prstGeom>
          <a:pattFill prst="lgCheck">
            <a:fgClr>
              <a:schemeClr val="bg1">
                <a:lumMod val="65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latin typeface="Courier New"/>
                <a:cs typeface="Courier New"/>
              </a:rPr>
              <a:t>From: Eve</a:t>
            </a:r>
            <a:endParaRPr lang="en-US" b="1" dirty="0">
              <a:solidFill>
                <a:srgbClr val="FF0000"/>
              </a:solidFill>
              <a:latin typeface="Courier New"/>
              <a:cs typeface="Courier New"/>
            </a:endParaRPr>
          </a:p>
        </p:txBody>
      </p:sp>
      <p:cxnSp>
        <p:nvCxnSpPr>
          <p:cNvPr id="12" name="Straight Arrow Connector 11"/>
          <p:cNvCxnSpPr/>
          <p:nvPr/>
        </p:nvCxnSpPr>
        <p:spPr>
          <a:xfrm flipH="1">
            <a:off x="2819400" y="3727847"/>
            <a:ext cx="228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flipH="1">
            <a:off x="3352801" y="3118248"/>
            <a:ext cx="1601721" cy="461665"/>
          </a:xfrm>
          <a:prstGeom prst="rect">
            <a:avLst/>
          </a:prstGeom>
          <a:noFill/>
        </p:spPr>
        <p:txBody>
          <a:bodyPr wrap="none" rtlCol="0">
            <a:spAutoFit/>
          </a:bodyPr>
          <a:lstStyle/>
          <a:p>
            <a:r>
              <a:rPr lang="en-US" sz="2400" dirty="0" err="1"/>
              <a:t>d</a:t>
            </a:r>
            <a:r>
              <a:rPr lang="en-US" sz="2400" dirty="0" err="1" smtClean="0"/>
              <a:t>ec</a:t>
            </a:r>
            <a:r>
              <a:rPr lang="en-US" sz="2400" dirty="0" smtClean="0"/>
              <a:t> ( ⊕k )</a:t>
            </a:r>
            <a:endParaRPr lang="en-US" sz="2400" dirty="0"/>
          </a:p>
        </p:txBody>
      </p:sp>
      <p:sp>
        <p:nvSpPr>
          <p:cNvPr id="14" name="Rectangle 13"/>
          <p:cNvSpPr/>
          <p:nvPr/>
        </p:nvSpPr>
        <p:spPr>
          <a:xfrm>
            <a:off x="381000" y="3429000"/>
            <a:ext cx="1828800" cy="508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latin typeface="Courier New"/>
                <a:cs typeface="Courier New"/>
              </a:rPr>
              <a:t>From: Eve</a:t>
            </a:r>
            <a:endParaRPr lang="en-US" b="1" dirty="0">
              <a:solidFill>
                <a:srgbClr val="FF0000"/>
              </a:solidFill>
              <a:latin typeface="Courier New"/>
              <a:cs typeface="Courier New"/>
            </a:endParaRPr>
          </a:p>
        </p:txBody>
      </p:sp>
      <p:sp>
        <p:nvSpPr>
          <p:cNvPr id="15" name="TextBox 14"/>
          <p:cNvSpPr txBox="1"/>
          <p:nvPr/>
        </p:nvSpPr>
        <p:spPr>
          <a:xfrm>
            <a:off x="7467600" y="2006600"/>
            <a:ext cx="694421" cy="707886"/>
          </a:xfrm>
          <a:prstGeom prst="rect">
            <a:avLst/>
          </a:prstGeom>
          <a:noFill/>
        </p:spPr>
        <p:txBody>
          <a:bodyPr wrap="none" rtlCol="0">
            <a:spAutoFit/>
          </a:bodyPr>
          <a:lstStyle/>
          <a:p>
            <a:r>
              <a:rPr lang="en-US" sz="4000" dirty="0"/>
              <a:t>⊕</a:t>
            </a:r>
          </a:p>
        </p:txBody>
      </p:sp>
      <p:cxnSp>
        <p:nvCxnSpPr>
          <p:cNvPr id="18" name="Straight Connector 17"/>
          <p:cNvCxnSpPr/>
          <p:nvPr/>
        </p:nvCxnSpPr>
        <p:spPr>
          <a:xfrm>
            <a:off x="5410200" y="3276600"/>
            <a:ext cx="26670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Footer Placeholder 15"/>
          <p:cNvSpPr>
            <a:spLocks noGrp="1"/>
          </p:cNvSpPr>
          <p:nvPr>
            <p:ph type="ftr" sz="quarter" idx="11"/>
          </p:nvPr>
        </p:nvSpPr>
        <p:spPr/>
        <p:txBody>
          <a:bodyPr/>
          <a:lstStyle/>
          <a:p>
            <a:r>
              <a:rPr lang="en-US" smtClean="0"/>
              <a:t>FAST-NUCES</a:t>
            </a:r>
            <a:endParaRPr lang="en-US"/>
          </a:p>
        </p:txBody>
      </p:sp>
      <p:pic>
        <p:nvPicPr>
          <p:cNvPr id="17" name="Picture 16"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1335480" y="3067688"/>
              <a:ext cx="7539840" cy="1487520"/>
            </p14:xfrm>
          </p:contentPart>
        </mc:Choice>
        <mc:Fallback xmlns="">
          <p:pic>
            <p:nvPicPr>
              <p:cNvPr id="19" name="Ink 18"/>
              <p:cNvPicPr/>
              <p:nvPr/>
            </p:nvPicPr>
            <p:blipFill>
              <a:blip r:embed="rId5"/>
              <a:stretch>
                <a:fillRect/>
              </a:stretch>
            </p:blipFill>
            <p:spPr>
              <a:xfrm>
                <a:off x="1322880" y="3058328"/>
                <a:ext cx="7561800" cy="1508760"/>
              </a:xfrm>
              <a:prstGeom prst="rect">
                <a:avLst/>
              </a:prstGeom>
            </p:spPr>
          </p:pic>
        </mc:Fallback>
      </mc:AlternateContent>
    </p:spTree>
    <p:extLst>
      <p:ext uri="{BB962C8B-B14F-4D97-AF65-F5344CB8AC3E}">
        <p14:creationId xmlns:p14="http://schemas.microsoft.com/office/powerpoint/2010/main" val="423519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animBg="1"/>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34724" y="685800"/>
            <a:ext cx="9033076" cy="4247317"/>
          </a:xfrm>
          <a:prstGeom prst="rect">
            <a:avLst/>
          </a:prstGeom>
        </p:spPr>
        <p:txBody>
          <a:bodyPr wrap="square">
            <a:spAutoFit/>
          </a:bodyPr>
          <a:lstStyle/>
          <a:p>
            <a:r>
              <a:rPr lang="en-GB" b="1" dirty="0" smtClean="0">
                <a:solidFill>
                  <a:srgbClr val="0070C0"/>
                </a:solidFill>
                <a:latin typeface="OpenSans"/>
              </a:rPr>
              <a:t>Explanation of last slide:</a:t>
            </a:r>
          </a:p>
          <a:p>
            <a:endParaRPr lang="en-GB" dirty="0">
              <a:latin typeface="OpenSans"/>
            </a:endParaRPr>
          </a:p>
          <a:p>
            <a:endParaRPr lang="en-GB" dirty="0">
              <a:latin typeface="OpenSans"/>
            </a:endParaRPr>
          </a:p>
          <a:p>
            <a:r>
              <a:rPr lang="en-GB" dirty="0" smtClean="0">
                <a:latin typeface="OpenSans"/>
              </a:rPr>
              <a:t>So </a:t>
            </a:r>
            <a:r>
              <a:rPr lang="en-GB" dirty="0">
                <a:latin typeface="OpenSans"/>
              </a:rPr>
              <a:t>to see where this can be dangerous, let's </a:t>
            </a:r>
            <a:r>
              <a:rPr lang="en-GB" dirty="0" smtClean="0">
                <a:latin typeface="OpenSans"/>
              </a:rPr>
              <a:t>look </a:t>
            </a:r>
            <a:r>
              <a:rPr lang="en-GB" dirty="0">
                <a:latin typeface="OpenSans"/>
              </a:rPr>
              <a:t>at a particular example. Suppose the user sends an email that starts with the </a:t>
            </a:r>
            <a:r>
              <a:rPr lang="en-GB" dirty="0" smtClean="0">
                <a:latin typeface="OpenSans"/>
              </a:rPr>
              <a:t>words </a:t>
            </a:r>
            <a:r>
              <a:rPr lang="en-GB" dirty="0">
                <a:latin typeface="OpenSans"/>
              </a:rPr>
              <a:t>from Bob. In the attacker intercepts the corresponding </a:t>
            </a:r>
            <a:r>
              <a:rPr lang="en-GB" dirty="0" smtClean="0">
                <a:latin typeface="OpenSans"/>
              </a:rPr>
              <a:t>cipher </a:t>
            </a:r>
            <a:r>
              <a:rPr lang="en-GB" dirty="0">
                <a:latin typeface="OpenSans"/>
              </a:rPr>
              <a:t>text. </a:t>
            </a:r>
            <a:endParaRPr lang="en-GB" dirty="0" smtClean="0">
              <a:latin typeface="OpenSans"/>
            </a:endParaRPr>
          </a:p>
          <a:p>
            <a:endParaRPr lang="en-GB" dirty="0">
              <a:latin typeface="OpenSans"/>
            </a:endParaRPr>
          </a:p>
          <a:p>
            <a:endParaRPr lang="en-GB" dirty="0">
              <a:latin typeface="OpenSans"/>
            </a:endParaRPr>
          </a:p>
          <a:p>
            <a:r>
              <a:rPr lang="en-GB" dirty="0">
                <a:latin typeface="OpenSans"/>
              </a:rPr>
              <a:t>He doesn't know what the </a:t>
            </a:r>
            <a:r>
              <a:rPr lang="en-GB" dirty="0" smtClean="0">
                <a:latin typeface="OpenSans"/>
              </a:rPr>
              <a:t>cipher </a:t>
            </a:r>
            <a:r>
              <a:rPr lang="en-GB" dirty="0">
                <a:latin typeface="OpenSans"/>
              </a:rPr>
              <a:t>text is but let's just for the sake of it let's </a:t>
            </a:r>
          </a:p>
          <a:p>
            <a:r>
              <a:rPr lang="en-GB" dirty="0">
                <a:latin typeface="OpenSans"/>
              </a:rPr>
              <a:t>pretend that he actually knows that this message is actually from Bob. </a:t>
            </a:r>
            <a:endParaRPr lang="en-GB" dirty="0" smtClean="0">
              <a:latin typeface="OpenSans"/>
            </a:endParaRPr>
          </a:p>
          <a:p>
            <a:endParaRPr lang="en-GB" dirty="0">
              <a:latin typeface="OpenSans"/>
            </a:endParaRPr>
          </a:p>
          <a:p>
            <a:r>
              <a:rPr lang="en-GB" dirty="0" smtClean="0">
                <a:latin typeface="OpenSans"/>
              </a:rPr>
              <a:t>What </a:t>
            </a:r>
            <a:r>
              <a:rPr lang="en-GB" dirty="0">
                <a:latin typeface="OpenSans"/>
              </a:rPr>
              <a:t>he </a:t>
            </a:r>
            <a:r>
              <a:rPr lang="en-GB" dirty="0" smtClean="0">
                <a:latin typeface="OpenSans"/>
              </a:rPr>
              <a:t>wants </a:t>
            </a:r>
            <a:r>
              <a:rPr lang="en-GB" dirty="0">
                <a:latin typeface="OpenSans"/>
              </a:rPr>
              <a:t>to do is he wants to modify the </a:t>
            </a:r>
            <a:r>
              <a:rPr lang="en-GB" dirty="0" smtClean="0">
                <a:latin typeface="OpenSans"/>
              </a:rPr>
              <a:t>cipher text </a:t>
            </a:r>
            <a:r>
              <a:rPr lang="en-GB" dirty="0">
                <a:latin typeface="OpenSans"/>
              </a:rPr>
              <a:t>so that the plain text would </a:t>
            </a:r>
          </a:p>
          <a:p>
            <a:r>
              <a:rPr lang="en-GB" dirty="0">
                <a:latin typeface="OpenSans"/>
              </a:rPr>
              <a:t>now look like it came from somebody else. Say, he wants to make it look like this </a:t>
            </a:r>
          </a:p>
          <a:p>
            <a:r>
              <a:rPr lang="en-GB" dirty="0">
                <a:latin typeface="OpenSans"/>
              </a:rPr>
              <a:t>message actually came from Alice. All he has is the </a:t>
            </a:r>
            <a:r>
              <a:rPr lang="en-GB" dirty="0" err="1">
                <a:latin typeface="OpenSans"/>
              </a:rPr>
              <a:t>ciphertext</a:t>
            </a:r>
            <a:r>
              <a:rPr lang="en-GB" dirty="0">
                <a:latin typeface="OpenSans"/>
              </a:rPr>
              <a:t>. Well, what he can </a:t>
            </a:r>
          </a:p>
          <a:p>
            <a:r>
              <a:rPr lang="en-GB" dirty="0">
                <a:latin typeface="OpenSans"/>
              </a:rPr>
              <a:t>do is he can XOR with a certain three characters. </a:t>
            </a:r>
            <a:endParaRPr lang="en-GB" dirty="0">
              <a:latin typeface="OpenSans"/>
            </a:endParaRPr>
          </a:p>
        </p:txBody>
      </p:sp>
    </p:spTree>
    <p:extLst>
      <p:ext uri="{BB962C8B-B14F-4D97-AF65-F5344CB8AC3E}">
        <p14:creationId xmlns:p14="http://schemas.microsoft.com/office/powerpoint/2010/main" val="11226868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685800"/>
            <a:ext cx="8991600" cy="5078313"/>
          </a:xfrm>
          <a:prstGeom prst="rect">
            <a:avLst/>
          </a:prstGeom>
        </p:spPr>
        <p:txBody>
          <a:bodyPr wrap="square">
            <a:spAutoFit/>
          </a:bodyPr>
          <a:lstStyle/>
          <a:p>
            <a:r>
              <a:rPr lang="en-GB" dirty="0">
                <a:latin typeface="OpenSans"/>
              </a:rPr>
              <a:t>We'll see </a:t>
            </a:r>
            <a:r>
              <a:rPr lang="en-GB" dirty="0" smtClean="0">
                <a:latin typeface="OpenSans"/>
              </a:rPr>
              <a:t>what </a:t>
            </a:r>
            <a:r>
              <a:rPr lang="en-GB" dirty="0">
                <a:latin typeface="OpenSans"/>
              </a:rPr>
              <a:t>those three characters are in just a second. And such that the resulting </a:t>
            </a:r>
          </a:p>
          <a:p>
            <a:r>
              <a:rPr lang="en-GB" dirty="0" err="1">
                <a:latin typeface="OpenSans"/>
              </a:rPr>
              <a:t>ciphertext</a:t>
            </a:r>
            <a:r>
              <a:rPr lang="en-GB" dirty="0">
                <a:latin typeface="OpenSans"/>
              </a:rPr>
              <a:t> is actually an encryption of the message from Eve. And so that now when </a:t>
            </a:r>
          </a:p>
          <a:p>
            <a:r>
              <a:rPr lang="en-GB" dirty="0">
                <a:latin typeface="OpenSans"/>
              </a:rPr>
              <a:t>the user decrypts that. </a:t>
            </a:r>
            <a:endParaRPr lang="en-GB" dirty="0" smtClean="0">
              <a:latin typeface="OpenSans"/>
            </a:endParaRPr>
          </a:p>
          <a:p>
            <a:endParaRPr lang="en-GB" dirty="0">
              <a:latin typeface="OpenSans"/>
            </a:endParaRPr>
          </a:p>
          <a:p>
            <a:r>
              <a:rPr lang="en-GB" dirty="0" smtClean="0">
                <a:latin typeface="OpenSans"/>
              </a:rPr>
              <a:t>All </a:t>
            </a:r>
            <a:r>
              <a:rPr lang="en-GB" dirty="0">
                <a:latin typeface="OpenSans"/>
              </a:rPr>
              <a:t>of a sudden he'll see, Hey, this message is from Eve. </a:t>
            </a:r>
            <a:r>
              <a:rPr lang="en-GB" dirty="0" smtClean="0">
                <a:latin typeface="OpenSans"/>
              </a:rPr>
              <a:t>It's </a:t>
            </a:r>
            <a:r>
              <a:rPr lang="en-GB" dirty="0">
                <a:latin typeface="OpenSans"/>
              </a:rPr>
              <a:t>not, he'll think </a:t>
            </a:r>
            <a:r>
              <a:rPr lang="en-GB" dirty="0" err="1" smtClean="0">
                <a:latin typeface="OpenSans"/>
              </a:rPr>
              <a:t>thismessage</a:t>
            </a:r>
            <a:r>
              <a:rPr lang="en-GB" dirty="0" smtClean="0">
                <a:latin typeface="OpenSans"/>
              </a:rPr>
              <a:t> </a:t>
            </a:r>
            <a:r>
              <a:rPr lang="en-GB" dirty="0">
                <a:latin typeface="OpenSans"/>
              </a:rPr>
              <a:t>is from Eve, not from Bob.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that might cause </a:t>
            </a:r>
            <a:r>
              <a:rPr lang="en-GB" dirty="0" smtClean="0">
                <a:latin typeface="OpenSans"/>
              </a:rPr>
              <a:t>you </a:t>
            </a:r>
            <a:r>
              <a:rPr lang="en-GB" dirty="0">
                <a:latin typeface="OpenSans"/>
              </a:rPr>
              <a:t>know, the wrong thing to take place. So here the attacker, even though he </a:t>
            </a:r>
            <a:r>
              <a:rPr lang="en-GB" dirty="0" smtClean="0">
                <a:latin typeface="OpenSans"/>
              </a:rPr>
              <a:t>himself </a:t>
            </a:r>
            <a:r>
              <a:rPr lang="en-GB" dirty="0">
                <a:latin typeface="OpenSans"/>
              </a:rPr>
              <a:t>could not have created a </a:t>
            </a:r>
            <a:r>
              <a:rPr lang="en-GB" dirty="0" smtClean="0">
                <a:latin typeface="OpenSans"/>
              </a:rPr>
              <a:t>cipher </a:t>
            </a:r>
            <a:r>
              <a:rPr lang="en-GB" dirty="0">
                <a:latin typeface="OpenSans"/>
              </a:rPr>
              <a:t>text that says from Eve, by modifying an </a:t>
            </a:r>
            <a:r>
              <a:rPr lang="en-GB" dirty="0" smtClean="0">
                <a:latin typeface="OpenSans"/>
              </a:rPr>
              <a:t>existing cipher </a:t>
            </a:r>
            <a:r>
              <a:rPr lang="en-GB" dirty="0">
                <a:latin typeface="OpenSans"/>
              </a:rPr>
              <a:t>text all of a sudden he was able to make the cypher text that he </a:t>
            </a:r>
            <a:r>
              <a:rPr lang="en-GB" dirty="0" smtClean="0">
                <a:latin typeface="OpenSans"/>
              </a:rPr>
              <a:t>could </a:t>
            </a:r>
            <a:r>
              <a:rPr lang="en-GB" dirty="0">
                <a:latin typeface="OpenSans"/>
              </a:rPr>
              <a:t>not have done without intercepting at least one </a:t>
            </a:r>
            <a:r>
              <a:rPr lang="en-GB" dirty="0" smtClean="0">
                <a:latin typeface="OpenSans"/>
              </a:rPr>
              <a:t>cipher </a:t>
            </a:r>
            <a:r>
              <a:rPr lang="en-GB" dirty="0">
                <a:latin typeface="OpenSans"/>
              </a:rPr>
              <a:t>text.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again by </a:t>
            </a:r>
            <a:r>
              <a:rPr lang="en-GB" dirty="0" smtClean="0">
                <a:latin typeface="OpenSans"/>
              </a:rPr>
              <a:t>intercepting </a:t>
            </a:r>
            <a:r>
              <a:rPr lang="en-GB" dirty="0">
                <a:latin typeface="OpenSans"/>
              </a:rPr>
              <a:t>one </a:t>
            </a:r>
            <a:r>
              <a:rPr lang="en-GB" dirty="0" smtClean="0">
                <a:latin typeface="OpenSans"/>
              </a:rPr>
              <a:t>cipher </a:t>
            </a:r>
            <a:r>
              <a:rPr lang="en-GB" dirty="0">
                <a:latin typeface="OpenSans"/>
              </a:rPr>
              <a:t>text he was able to change it so not it looks like it's </a:t>
            </a:r>
          </a:p>
          <a:p>
            <a:r>
              <a:rPr lang="en-GB" dirty="0">
                <a:latin typeface="OpenSans"/>
              </a:rPr>
              <a:t>from Eve, rather than from Bob. So just to be specific, let's look what these three </a:t>
            </a:r>
          </a:p>
          <a:p>
            <a:r>
              <a:rPr lang="en-GB" dirty="0">
                <a:latin typeface="OpenSans"/>
              </a:rPr>
              <a:t>characters need to be, so let's look at the word Bob. And I'm going to write it in </a:t>
            </a:r>
          </a:p>
          <a:p>
            <a:r>
              <a:rPr lang="en-GB" dirty="0" smtClean="0">
                <a:latin typeface="OpenSans"/>
              </a:rPr>
              <a:t>ASCII. </a:t>
            </a:r>
            <a:r>
              <a:rPr lang="en-GB" dirty="0">
                <a:latin typeface="OpenSans"/>
              </a:rPr>
              <a:t>So Bob in </a:t>
            </a:r>
            <a:r>
              <a:rPr lang="en-GB" dirty="0" smtClean="0">
                <a:latin typeface="OpenSans"/>
              </a:rPr>
              <a:t>ASCII </a:t>
            </a:r>
            <a:r>
              <a:rPr lang="en-GB" dirty="0">
                <a:latin typeface="OpenSans"/>
              </a:rPr>
              <a:t>corresponds to 42 hex six f hex and 62 hex. So little b is </a:t>
            </a:r>
          </a:p>
          <a:p>
            <a:r>
              <a:rPr lang="en-GB" dirty="0">
                <a:latin typeface="OpenSans"/>
              </a:rPr>
              <a:t>encoded as 62, little o is encoded as six f. The word eve is encoded as 45 hex, 76 </a:t>
            </a:r>
          </a:p>
          <a:p>
            <a:r>
              <a:rPr lang="en-GB" dirty="0">
                <a:latin typeface="OpenSans"/>
              </a:rPr>
              <a:t>hex, and 65 hex. </a:t>
            </a:r>
            <a:endParaRPr lang="en-GB" dirty="0">
              <a:latin typeface="OpenSans"/>
            </a:endParaRPr>
          </a:p>
        </p:txBody>
      </p:sp>
    </p:spTree>
    <p:extLst>
      <p:ext uri="{BB962C8B-B14F-4D97-AF65-F5344CB8AC3E}">
        <p14:creationId xmlns:p14="http://schemas.microsoft.com/office/powerpoint/2010/main" val="36622564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539889"/>
            <a:ext cx="8763000" cy="5632311"/>
          </a:xfrm>
          <a:prstGeom prst="rect">
            <a:avLst/>
          </a:prstGeom>
        </p:spPr>
        <p:txBody>
          <a:bodyPr wrap="square">
            <a:spAutoFit/>
          </a:bodyPr>
          <a:lstStyle/>
          <a:p>
            <a:r>
              <a:rPr lang="en-GB" dirty="0">
                <a:latin typeface="OpenSans"/>
              </a:rPr>
              <a:t>Now when I XOR these two words, I'm literally going to </a:t>
            </a:r>
            <a:r>
              <a:rPr lang="en-GB" dirty="0" smtClean="0">
                <a:latin typeface="OpenSans"/>
              </a:rPr>
              <a:t>XOR</a:t>
            </a:r>
            <a:r>
              <a:rPr lang="en-GB" dirty="0">
                <a:latin typeface="OpenSans"/>
              </a:rPr>
              <a:t> </a:t>
            </a:r>
            <a:r>
              <a:rPr lang="en-GB" dirty="0" smtClean="0">
                <a:latin typeface="OpenSans"/>
              </a:rPr>
              <a:t>them </a:t>
            </a:r>
            <a:r>
              <a:rPr lang="en-GB" dirty="0">
                <a:latin typeface="OpenSans"/>
              </a:rPr>
              <a:t>as bit strings.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Bob XOR eve, it's not difficult to see that what I get </a:t>
            </a:r>
            <a:r>
              <a:rPr lang="en-GB" dirty="0" smtClean="0">
                <a:latin typeface="OpenSans"/>
              </a:rPr>
              <a:t>are </a:t>
            </a:r>
            <a:r>
              <a:rPr lang="en-GB" dirty="0">
                <a:latin typeface="OpenSans"/>
              </a:rPr>
              <a:t>the three characters zero, seven. Nineteen and 07.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really what these </a:t>
            </a:r>
            <a:r>
              <a:rPr lang="en-GB" dirty="0" smtClean="0">
                <a:latin typeface="OpenSans"/>
              </a:rPr>
              <a:t>three </a:t>
            </a:r>
            <a:r>
              <a:rPr lang="en-GB" dirty="0">
                <a:latin typeface="OpenSans"/>
              </a:rPr>
              <a:t>characters here are going to be. Are simply 07, nineteen, and 07.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by </a:t>
            </a:r>
            <a:r>
              <a:rPr lang="en-GB" dirty="0" err="1" smtClean="0">
                <a:latin typeface="OpenSans"/>
              </a:rPr>
              <a:t>XORing</a:t>
            </a:r>
            <a:r>
              <a:rPr lang="en-GB" dirty="0" smtClean="0">
                <a:latin typeface="OpenSans"/>
              </a:rPr>
              <a:t> </a:t>
            </a:r>
            <a:r>
              <a:rPr lang="en-GB" dirty="0">
                <a:latin typeface="OpenSans"/>
              </a:rPr>
              <a:t>these three characters at the right positions into the cipher text, the </a:t>
            </a:r>
          </a:p>
          <a:p>
            <a:r>
              <a:rPr lang="en-GB" dirty="0">
                <a:latin typeface="OpenSans"/>
              </a:rPr>
              <a:t>attacker was able to chance the cipher text to look like it came from Eve rather </a:t>
            </a:r>
          </a:p>
          <a:p>
            <a:r>
              <a:rPr lang="en-GB" dirty="0">
                <a:latin typeface="OpenSans"/>
              </a:rPr>
              <a:t>than from Bob. So this is an example where having a predictable impact on the </a:t>
            </a:r>
          </a:p>
          <a:p>
            <a:r>
              <a:rPr lang="en-GB" dirty="0">
                <a:latin typeface="OpenSans"/>
              </a:rPr>
              <a:t>cipher text can actually cause quite a bit of problems. And this is this property </a:t>
            </a:r>
          </a:p>
          <a:p>
            <a:r>
              <a:rPr lang="en-GB" dirty="0">
                <a:latin typeface="OpenSans"/>
              </a:rPr>
              <a:t>called malleability. And we say that the one time pad is malleable because it's </a:t>
            </a:r>
          </a:p>
          <a:p>
            <a:r>
              <a:rPr lang="en-GB" dirty="0">
                <a:latin typeface="OpenSans"/>
              </a:rPr>
              <a:t>very easy to compute in cipher texts, and make prescribed changes to the </a:t>
            </a:r>
          </a:p>
          <a:p>
            <a:r>
              <a:rPr lang="en-GB" dirty="0">
                <a:latin typeface="OpenSans"/>
              </a:rPr>
              <a:t>corresponding plain text. So to prevent all this, </a:t>
            </a:r>
            <a:r>
              <a:rPr lang="en-GB" dirty="0" smtClean="0">
                <a:latin typeface="OpenSans"/>
              </a:rPr>
              <a:t>we will basically </a:t>
            </a:r>
            <a:r>
              <a:rPr lang="en-GB" dirty="0">
                <a:latin typeface="OpenSans"/>
              </a:rPr>
              <a:t>show how to add integrity to </a:t>
            </a:r>
            <a:r>
              <a:rPr lang="en-GB" dirty="0" smtClean="0">
                <a:latin typeface="OpenSans"/>
              </a:rPr>
              <a:t>encryption </a:t>
            </a:r>
            <a:r>
              <a:rPr lang="en-GB" dirty="0">
                <a:latin typeface="OpenSans"/>
              </a:rPr>
              <a:t>mechanisms in general. </a:t>
            </a:r>
            <a:endParaRPr lang="en-GB" dirty="0" smtClean="0">
              <a:latin typeface="OpenSans"/>
            </a:endParaRPr>
          </a:p>
          <a:p>
            <a:endParaRPr lang="en-GB" b="1" dirty="0">
              <a:solidFill>
                <a:srgbClr val="FF0000"/>
              </a:solidFill>
              <a:effectLst>
                <a:outerShdw blurRad="38100" dist="38100" dir="2700000" algn="tl">
                  <a:srgbClr val="000000">
                    <a:alpha val="43137"/>
                  </a:srgbClr>
                </a:outerShdw>
              </a:effectLst>
              <a:latin typeface="OpenSans"/>
            </a:endParaRPr>
          </a:p>
          <a:p>
            <a:r>
              <a:rPr lang="en-GB" b="1" dirty="0" smtClean="0">
                <a:solidFill>
                  <a:srgbClr val="FF0000"/>
                </a:solidFill>
                <a:effectLst>
                  <a:outerShdw blurRad="38100" dist="38100" dir="2700000" algn="tl">
                    <a:srgbClr val="000000">
                      <a:alpha val="43137"/>
                    </a:srgbClr>
                  </a:outerShdw>
                </a:effectLst>
                <a:latin typeface="OpenSans"/>
              </a:rPr>
              <a:t>But </a:t>
            </a:r>
            <a:r>
              <a:rPr lang="en-GB" b="1" dirty="0">
                <a:solidFill>
                  <a:srgbClr val="FF0000"/>
                </a:solidFill>
                <a:effectLst>
                  <a:outerShdw blurRad="38100" dist="38100" dir="2700000" algn="tl">
                    <a:srgbClr val="000000">
                      <a:alpha val="43137"/>
                    </a:srgbClr>
                  </a:outerShdw>
                </a:effectLst>
                <a:latin typeface="OpenSans"/>
              </a:rPr>
              <a:t>right now I want you to remember that the </a:t>
            </a:r>
            <a:r>
              <a:rPr lang="en-GB" b="1" dirty="0" smtClean="0">
                <a:solidFill>
                  <a:srgbClr val="FF0000"/>
                </a:solidFill>
                <a:effectLst>
                  <a:outerShdw blurRad="38100" dist="38100" dir="2700000" algn="tl">
                    <a:srgbClr val="000000">
                      <a:alpha val="43137"/>
                    </a:srgbClr>
                  </a:outerShdw>
                </a:effectLst>
                <a:latin typeface="OpenSans"/>
              </a:rPr>
              <a:t>one </a:t>
            </a:r>
            <a:r>
              <a:rPr lang="en-GB" b="1" dirty="0">
                <a:solidFill>
                  <a:srgbClr val="FF0000"/>
                </a:solidFill>
                <a:effectLst>
                  <a:outerShdw blurRad="38100" dist="38100" dir="2700000" algn="tl">
                    <a:srgbClr val="000000">
                      <a:alpha val="43137"/>
                    </a:srgbClr>
                  </a:outerShdw>
                </a:effectLst>
                <a:latin typeface="OpenSans"/>
              </a:rPr>
              <a:t>time pad by itself has no integrity and is completely insecure against </a:t>
            </a:r>
            <a:r>
              <a:rPr lang="en-GB" b="1" dirty="0" smtClean="0">
                <a:solidFill>
                  <a:srgbClr val="FF0000"/>
                </a:solidFill>
                <a:effectLst>
                  <a:outerShdw blurRad="38100" dist="38100" dir="2700000" algn="tl">
                    <a:srgbClr val="000000">
                      <a:alpha val="43137"/>
                    </a:srgbClr>
                  </a:outerShdw>
                </a:effectLst>
                <a:latin typeface="OpenSans"/>
              </a:rPr>
              <a:t>attackers </a:t>
            </a:r>
            <a:r>
              <a:rPr lang="en-GB" b="1" dirty="0">
                <a:solidFill>
                  <a:srgbClr val="FF0000"/>
                </a:solidFill>
                <a:effectLst>
                  <a:outerShdw blurRad="38100" dist="38100" dir="2700000" algn="tl">
                    <a:srgbClr val="000000">
                      <a:alpha val="43137"/>
                    </a:srgbClr>
                  </a:outerShdw>
                </a:effectLst>
                <a:latin typeface="OpenSans"/>
              </a:rPr>
              <a:t>that actually modify the cipher texts.</a:t>
            </a:r>
            <a:endParaRPr lang="en-GB" b="1" dirty="0">
              <a:solidFill>
                <a:srgbClr val="FF0000"/>
              </a:solidFill>
              <a:effectLst>
                <a:outerShdw blurRad="38100" dist="38100" dir="2700000" algn="tl">
                  <a:srgbClr val="000000">
                    <a:alpha val="43137"/>
                  </a:srgbClr>
                </a:outerShdw>
              </a:effectLst>
              <a:latin typeface="OpenSans"/>
            </a:endParaRPr>
          </a:p>
        </p:txBody>
      </p:sp>
    </p:spTree>
    <p:extLst>
      <p:ext uri="{BB962C8B-B14F-4D97-AF65-F5344CB8AC3E}">
        <p14:creationId xmlns:p14="http://schemas.microsoft.com/office/powerpoint/2010/main" val="17591047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772400" cy="1143000"/>
          </a:xfrm>
        </p:spPr>
        <p:txBody>
          <a:bodyPr>
            <a:normAutofit/>
          </a:bodyPr>
          <a:lstStyle/>
          <a:p>
            <a:pPr algn="r"/>
            <a:r>
              <a:rPr lang="en-US" u="sng" dirty="0" smtClean="0">
                <a:solidFill>
                  <a:schemeClr val="accent1"/>
                </a:solidFill>
                <a:latin typeface="Times New Roman" pitchFamily="18" charset="0"/>
                <a:cs typeface="Times New Roman" pitchFamily="18" charset="0"/>
              </a:rPr>
              <a:t>Real-world Stream Ciphers</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772400" cy="579438"/>
          </a:xfrm>
        </p:spPr>
        <p:txBody>
          <a:bodyPr>
            <a:noAutofit/>
          </a:bodyPr>
          <a:lstStyle/>
          <a:p>
            <a:r>
              <a:rPr lang="en-US" sz="3600" dirty="0" smtClean="0">
                <a:solidFill>
                  <a:schemeClr val="tx1"/>
                </a:solidFill>
                <a:latin typeface="Times New Roman" pitchFamily="18" charset="0"/>
                <a:cs typeface="Times New Roman" pitchFamily="18" charset="0"/>
              </a:rPr>
              <a:t>RC4 Cipher</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1676400"/>
            <a:ext cx="8534400" cy="5334000"/>
          </a:xfrm>
        </p:spPr>
        <p:txBody>
          <a:bodyPr>
            <a:normAutofit/>
          </a:bodyPr>
          <a:lstStyle/>
          <a:p>
            <a:r>
              <a:rPr lang="en-US" b="1" dirty="0" smtClean="0">
                <a:solidFill>
                  <a:schemeClr val="accent1"/>
                </a:solidFill>
                <a:latin typeface="Times New Roman" pitchFamily="18" charset="0"/>
                <a:cs typeface="Times New Roman" pitchFamily="18" charset="0"/>
              </a:rPr>
              <a:t>Common stream cipher</a:t>
            </a:r>
          </a:p>
          <a:p>
            <a:pPr lvl="1"/>
            <a:r>
              <a:rPr lang="en-US" dirty="0" smtClean="0">
                <a:latin typeface="Times New Roman" pitchFamily="18" charset="0"/>
                <a:cs typeface="Times New Roman" pitchFamily="18" charset="0"/>
              </a:rPr>
              <a:t>Developed by Ron </a:t>
            </a:r>
            <a:r>
              <a:rPr lang="en-US" dirty="0" err="1" smtClean="0">
                <a:latin typeface="Times New Roman" pitchFamily="18" charset="0"/>
                <a:cs typeface="Times New Roman" pitchFamily="18" charset="0"/>
              </a:rPr>
              <a:t>Rivest</a:t>
            </a:r>
            <a:r>
              <a:rPr lang="en-US" dirty="0" smtClean="0">
                <a:latin typeface="Times New Roman" pitchFamily="18" charset="0"/>
                <a:cs typeface="Times New Roman" pitchFamily="18" charset="0"/>
              </a:rPr>
              <a:t> for RSA Security</a:t>
            </a:r>
          </a:p>
          <a:p>
            <a:pPr lvl="1"/>
            <a:r>
              <a:rPr lang="en-US" dirty="0" smtClean="0">
                <a:latin typeface="Times New Roman" pitchFamily="18" charset="0"/>
                <a:cs typeface="Times New Roman" pitchFamily="18" charset="0"/>
              </a:rPr>
              <a:t>Leaked to the public in 1994 (ARC4 = Alleged RC4)</a:t>
            </a:r>
          </a:p>
          <a:p>
            <a:pPr lvl="1"/>
            <a:r>
              <a:rPr lang="en-US" dirty="0" smtClean="0">
                <a:latin typeface="Times New Roman" pitchFamily="18" charset="0"/>
                <a:cs typeface="Times New Roman" pitchFamily="18" charset="0"/>
              </a:rPr>
              <a:t>Key size (seed): 40 to 256 bits</a:t>
            </a:r>
          </a:p>
          <a:p>
            <a:pPr lvl="1">
              <a:buNone/>
            </a:pPr>
            <a:endParaRPr lang="en-US" i="1" dirty="0" smtClean="0">
              <a:latin typeface="Times New Roman" pitchFamily="18" charset="0"/>
              <a:cs typeface="Times New Roman" pitchFamily="18" charset="0"/>
            </a:endParaRPr>
          </a:p>
          <a:p>
            <a:r>
              <a:rPr lang="en-US" b="1" dirty="0" smtClean="0">
                <a:solidFill>
                  <a:schemeClr val="accent1"/>
                </a:solidFill>
                <a:latin typeface="Times New Roman" pitchFamily="18" charset="0"/>
                <a:cs typeface="Times New Roman" pitchFamily="18" charset="0"/>
              </a:rPr>
              <a:t>Some known weaknesses, e.g., in WEP implementation</a:t>
            </a: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914400" y="6248400"/>
            <a:ext cx="4876800" cy="381000"/>
          </a:xfrm>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839200" cy="4801314"/>
          </a:xfrm>
          <a:prstGeom prst="rect">
            <a:avLst/>
          </a:prstGeom>
        </p:spPr>
        <p:txBody>
          <a:bodyPr wrap="square">
            <a:spAutoFit/>
          </a:bodyPr>
          <a:lstStyle/>
          <a:p>
            <a:r>
              <a:rPr lang="en-GB" dirty="0">
                <a:latin typeface="OpenSans"/>
              </a:rPr>
              <a:t>The first stream cipher I want to talk about is called RC4, designed </a:t>
            </a:r>
            <a:r>
              <a:rPr lang="en-GB" dirty="0" smtClean="0">
                <a:latin typeface="OpenSans"/>
              </a:rPr>
              <a:t>back </a:t>
            </a:r>
            <a:r>
              <a:rPr lang="en-GB" dirty="0">
                <a:latin typeface="OpenSans"/>
              </a:rPr>
              <a:t>in 1987. </a:t>
            </a:r>
            <a:r>
              <a:rPr lang="en-GB" b="1" dirty="0" smtClean="0">
                <a:latin typeface="OpenSans"/>
              </a:rPr>
              <a:t>Below is the </a:t>
            </a:r>
            <a:r>
              <a:rPr lang="en-GB" b="1" dirty="0">
                <a:latin typeface="OpenSans"/>
              </a:rPr>
              <a:t>high-level description of </a:t>
            </a:r>
            <a:r>
              <a:rPr lang="en-GB" b="1" dirty="0" smtClean="0">
                <a:latin typeface="OpenSans"/>
              </a:rPr>
              <a:t>it. </a:t>
            </a:r>
          </a:p>
          <a:p>
            <a:endParaRPr lang="en-GB" dirty="0">
              <a:latin typeface="OpenSans"/>
            </a:endParaRPr>
          </a:p>
          <a:p>
            <a:r>
              <a:rPr lang="en-GB" dirty="0" smtClean="0">
                <a:latin typeface="OpenSans"/>
              </a:rPr>
              <a:t>So </a:t>
            </a:r>
            <a:r>
              <a:rPr lang="en-GB" dirty="0">
                <a:latin typeface="OpenSans"/>
              </a:rPr>
              <a:t>RC4 takes a </a:t>
            </a:r>
            <a:r>
              <a:rPr lang="en-GB" dirty="0" smtClean="0">
                <a:latin typeface="OpenSans"/>
              </a:rPr>
              <a:t>variable </a:t>
            </a:r>
            <a:r>
              <a:rPr lang="en-GB" dirty="0">
                <a:latin typeface="OpenSans"/>
              </a:rPr>
              <a:t>size seed, here I just gave as an example where it would take 128 </a:t>
            </a:r>
            <a:r>
              <a:rPr lang="en-GB" dirty="0" smtClean="0">
                <a:latin typeface="OpenSans"/>
              </a:rPr>
              <a:t>bits </a:t>
            </a:r>
            <a:r>
              <a:rPr lang="en-GB" dirty="0">
                <a:latin typeface="OpenSans"/>
              </a:rPr>
              <a:t>as the seed size, which would then be used as the key for the stream cipher. </a:t>
            </a:r>
          </a:p>
          <a:p>
            <a:endParaRPr lang="en-GB" dirty="0" smtClean="0">
              <a:latin typeface="OpenSans"/>
            </a:endParaRPr>
          </a:p>
          <a:p>
            <a:r>
              <a:rPr lang="en-GB" dirty="0" smtClean="0">
                <a:latin typeface="OpenSans"/>
              </a:rPr>
              <a:t>The </a:t>
            </a:r>
            <a:r>
              <a:rPr lang="en-GB" dirty="0">
                <a:latin typeface="OpenSans"/>
              </a:rPr>
              <a:t>first thing it does, </a:t>
            </a:r>
            <a:r>
              <a:rPr lang="en-GB" b="1" dirty="0">
                <a:solidFill>
                  <a:srgbClr val="FF0000"/>
                </a:solidFill>
                <a:latin typeface="OpenSans"/>
              </a:rPr>
              <a:t>is it expands the 128-bit secret key into 2,048 bits</a:t>
            </a:r>
            <a:r>
              <a:rPr lang="en-GB" dirty="0">
                <a:latin typeface="OpenSans"/>
              </a:rPr>
              <a:t>, which </a:t>
            </a:r>
          </a:p>
          <a:p>
            <a:r>
              <a:rPr lang="en-GB" dirty="0" smtClean="0">
                <a:latin typeface="OpenSans"/>
              </a:rPr>
              <a:t>Will be </a:t>
            </a:r>
            <a:r>
              <a:rPr lang="en-GB" dirty="0">
                <a:solidFill>
                  <a:srgbClr val="FF0000"/>
                </a:solidFill>
                <a:latin typeface="OpenSans"/>
              </a:rPr>
              <a:t>used as the internal state for the generator</a:t>
            </a:r>
            <a:r>
              <a:rPr lang="en-GB" dirty="0">
                <a:latin typeface="OpenSans"/>
              </a:rPr>
              <a:t>. And then, </a:t>
            </a:r>
            <a:r>
              <a:rPr lang="en-GB" b="1" i="1" dirty="0">
                <a:solidFill>
                  <a:srgbClr val="00B050"/>
                </a:solidFill>
                <a:latin typeface="OpenSans"/>
              </a:rPr>
              <a:t>once it's done </a:t>
            </a:r>
          </a:p>
          <a:p>
            <a:r>
              <a:rPr lang="en-GB" b="1" i="1" dirty="0">
                <a:solidFill>
                  <a:srgbClr val="00B050"/>
                </a:solidFill>
                <a:latin typeface="OpenSans"/>
              </a:rPr>
              <a:t>this expansion, it basically executes a very simple loop</a:t>
            </a:r>
            <a:r>
              <a:rPr lang="en-GB" dirty="0">
                <a:latin typeface="OpenSans"/>
              </a:rPr>
              <a:t>, where every iteration of </a:t>
            </a:r>
          </a:p>
          <a:p>
            <a:r>
              <a:rPr lang="en-GB" dirty="0">
                <a:latin typeface="OpenSans"/>
              </a:rPr>
              <a:t>this loop outputs one byte of output.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essentially, </a:t>
            </a:r>
            <a:r>
              <a:rPr lang="en-GB" b="1" dirty="0">
                <a:solidFill>
                  <a:srgbClr val="00B050"/>
                </a:solidFill>
                <a:latin typeface="OpenSans"/>
              </a:rPr>
              <a:t>you can run the generator for </a:t>
            </a:r>
            <a:r>
              <a:rPr lang="en-GB" b="1" dirty="0" smtClean="0">
                <a:solidFill>
                  <a:srgbClr val="00B050"/>
                </a:solidFill>
                <a:latin typeface="OpenSans"/>
              </a:rPr>
              <a:t>as </a:t>
            </a:r>
            <a:r>
              <a:rPr lang="en-GB" b="1" dirty="0">
                <a:solidFill>
                  <a:srgbClr val="00B050"/>
                </a:solidFill>
                <a:latin typeface="OpenSans"/>
              </a:rPr>
              <a:t>long as you want, and generate one byte at a time</a:t>
            </a:r>
            <a:r>
              <a:rPr lang="en-GB" dirty="0">
                <a:latin typeface="OpenSans"/>
              </a:rPr>
              <a:t>. Now RC4 is actually, as I said, </a:t>
            </a:r>
            <a:r>
              <a:rPr lang="en-GB" dirty="0" smtClean="0">
                <a:latin typeface="OpenSans"/>
              </a:rPr>
              <a:t>fairly </a:t>
            </a:r>
            <a:r>
              <a:rPr lang="en-GB" dirty="0">
                <a:latin typeface="OpenSans"/>
              </a:rPr>
              <a:t>popular. It's used in the HTTPS protocol quite commonly actually. </a:t>
            </a:r>
          </a:p>
          <a:p>
            <a:endParaRPr lang="en-GB" dirty="0" smtClean="0">
              <a:latin typeface="OpenSans"/>
            </a:endParaRPr>
          </a:p>
          <a:p>
            <a:r>
              <a:rPr lang="en-GB" dirty="0">
                <a:latin typeface="OpenSans"/>
              </a:rPr>
              <a:t> </a:t>
            </a:r>
          </a:p>
        </p:txBody>
      </p:sp>
    </p:spTree>
    <p:extLst>
      <p:ext uri="{BB962C8B-B14F-4D97-AF65-F5344CB8AC3E}">
        <p14:creationId xmlns:p14="http://schemas.microsoft.com/office/powerpoint/2010/main" val="26434591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98699" y="990600"/>
            <a:ext cx="8915400" cy="2308324"/>
          </a:xfrm>
          <a:prstGeom prst="rect">
            <a:avLst/>
          </a:prstGeom>
        </p:spPr>
        <p:txBody>
          <a:bodyPr wrap="square">
            <a:spAutoFit/>
          </a:bodyPr>
          <a:lstStyle/>
          <a:p>
            <a:r>
              <a:rPr lang="en-GB" dirty="0">
                <a:latin typeface="OpenSans"/>
              </a:rPr>
              <a:t>These days, for example, Google uses RC4 in its HTTPS. It's also used in WEP as we discussed in the last segment, </a:t>
            </a:r>
            <a:r>
              <a:rPr lang="en-GB" b="1" dirty="0">
                <a:solidFill>
                  <a:srgbClr val="FF0000"/>
                </a:solidFill>
                <a:latin typeface="OpenSans"/>
              </a:rPr>
              <a:t>but of course in WEP, it's used incorrectly and </a:t>
            </a:r>
          </a:p>
          <a:p>
            <a:r>
              <a:rPr lang="en-GB" b="1" dirty="0">
                <a:solidFill>
                  <a:srgbClr val="FF0000"/>
                </a:solidFill>
                <a:latin typeface="OpenSans"/>
              </a:rPr>
              <a:t>it's completely insecure the way it's used inside of WEP</a:t>
            </a:r>
            <a:r>
              <a:rPr lang="en-GB" dirty="0">
                <a:latin typeface="OpenSans"/>
              </a:rPr>
              <a:t>. </a:t>
            </a:r>
            <a:endParaRPr lang="en-GB" dirty="0" smtClean="0">
              <a:latin typeface="OpenSans"/>
            </a:endParaRPr>
          </a:p>
          <a:p>
            <a:endParaRPr lang="en-GB" dirty="0">
              <a:latin typeface="OpenSans"/>
            </a:endParaRPr>
          </a:p>
          <a:p>
            <a:endParaRPr lang="en-GB" dirty="0" smtClean="0">
              <a:latin typeface="OpenSans"/>
            </a:endParaRPr>
          </a:p>
          <a:p>
            <a:r>
              <a:rPr lang="en-GB" dirty="0" smtClean="0">
                <a:latin typeface="OpenSans"/>
              </a:rPr>
              <a:t>So </a:t>
            </a:r>
            <a:r>
              <a:rPr lang="en-GB" dirty="0">
                <a:latin typeface="OpenSans"/>
              </a:rPr>
              <a:t>over the years, </a:t>
            </a:r>
            <a:r>
              <a:rPr lang="en-GB" dirty="0" smtClean="0">
                <a:solidFill>
                  <a:srgbClr val="FF0000"/>
                </a:solidFill>
                <a:latin typeface="OpenSans"/>
              </a:rPr>
              <a:t>some </a:t>
            </a:r>
            <a:r>
              <a:rPr lang="en-GB" dirty="0">
                <a:solidFill>
                  <a:srgbClr val="FF0000"/>
                </a:solidFill>
                <a:latin typeface="OpenSans"/>
              </a:rPr>
              <a:t>weaknesses have been found in RC4</a:t>
            </a:r>
            <a:r>
              <a:rPr lang="en-GB" dirty="0">
                <a:latin typeface="OpenSans"/>
              </a:rPr>
              <a:t>, and as a result, it's </a:t>
            </a:r>
            <a:r>
              <a:rPr lang="en-GB" dirty="0">
                <a:solidFill>
                  <a:srgbClr val="FF0000"/>
                </a:solidFill>
                <a:latin typeface="OpenSans"/>
              </a:rPr>
              <a:t>recommended that new projects actually not use RC4 </a:t>
            </a:r>
            <a:r>
              <a:rPr lang="en-GB" dirty="0">
                <a:latin typeface="OpenSans"/>
              </a:rPr>
              <a:t>but rather use a more modern pseudo-random generator. </a:t>
            </a:r>
            <a:endParaRPr lang="en-GB" dirty="0"/>
          </a:p>
        </p:txBody>
      </p:sp>
    </p:spTree>
    <p:extLst>
      <p:ext uri="{BB962C8B-B14F-4D97-AF65-F5344CB8AC3E}">
        <p14:creationId xmlns:p14="http://schemas.microsoft.com/office/powerpoint/2010/main" val="27096696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stretch>
            <a:fillRect/>
          </a:stretch>
        </p:blipFill>
        <p:spPr>
          <a:xfrm>
            <a:off x="5021000" y="2006600"/>
            <a:ext cx="617801" cy="812800"/>
          </a:xfrm>
          <a:prstGeom prst="rect">
            <a:avLst/>
          </a:prstGeom>
        </p:spPr>
      </p:pic>
      <p:sp>
        <p:nvSpPr>
          <p:cNvPr id="2" name="Title 1"/>
          <p:cNvSpPr>
            <a:spLocks noGrp="1"/>
          </p:cNvSpPr>
          <p:nvPr>
            <p:ph type="title"/>
          </p:nvPr>
        </p:nvSpPr>
        <p:spPr>
          <a:xfrm>
            <a:off x="457200" y="381000"/>
            <a:ext cx="7772400" cy="655638"/>
          </a:xfrm>
        </p:spPr>
        <p:txBody>
          <a:bodyPr>
            <a:noAutofit/>
          </a:bodyPr>
          <a:lstStyle/>
          <a:p>
            <a:r>
              <a:rPr lang="en-US" sz="3600" dirty="0" smtClean="0">
                <a:solidFill>
                  <a:schemeClr val="tx1"/>
                </a:solidFill>
                <a:latin typeface="Times New Roman" pitchFamily="18" charset="0"/>
                <a:cs typeface="Times New Roman" pitchFamily="18" charset="0"/>
              </a:rPr>
              <a:t>Old example (software):  RC4     (1987)</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3632200"/>
            <a:ext cx="8229600" cy="3225800"/>
          </a:xfrm>
        </p:spPr>
        <p:txBody>
          <a:bodyPr>
            <a:normAutofit/>
          </a:bodyPr>
          <a:lstStyle/>
          <a:p>
            <a:r>
              <a:rPr lang="en-US" dirty="0" smtClean="0">
                <a:latin typeface="Times New Roman" pitchFamily="18" charset="0"/>
                <a:cs typeface="Times New Roman" pitchFamily="18" charset="0"/>
              </a:rPr>
              <a:t>Used in HTTPS and WEP</a:t>
            </a:r>
          </a:p>
          <a:p>
            <a:pPr>
              <a:spcBef>
                <a:spcPts val="2376"/>
              </a:spcBef>
            </a:pPr>
            <a:r>
              <a:rPr lang="en-US" dirty="0" smtClean="0">
                <a:latin typeface="Times New Roman" pitchFamily="18" charset="0"/>
                <a:cs typeface="Times New Roman" pitchFamily="18" charset="0"/>
              </a:rPr>
              <a:t>Weaknesses:</a:t>
            </a:r>
          </a:p>
          <a:p>
            <a:pPr marL="914400" lvl="1" indent="-457200">
              <a:buFont typeface="+mj-lt"/>
              <a:buAutoNum type="arabicPeriod"/>
            </a:pPr>
            <a:r>
              <a:rPr lang="en-US" sz="2200" dirty="0" smtClean="0">
                <a:latin typeface="Times New Roman" pitchFamily="18" charset="0"/>
                <a:cs typeface="Times New Roman" pitchFamily="18" charset="0"/>
              </a:rPr>
              <a:t>Bias in initial output:    Pr[ 2</a:t>
            </a:r>
            <a:r>
              <a:rPr lang="en-US" sz="2200" baseline="30000" dirty="0" smtClean="0">
                <a:latin typeface="Times New Roman" pitchFamily="18" charset="0"/>
                <a:cs typeface="Times New Roman" pitchFamily="18" charset="0"/>
              </a:rPr>
              <a:t>nd</a:t>
            </a:r>
            <a:r>
              <a:rPr lang="en-US" sz="2200" dirty="0" smtClean="0">
                <a:latin typeface="Times New Roman" pitchFamily="18" charset="0"/>
                <a:cs typeface="Times New Roman" pitchFamily="18" charset="0"/>
              </a:rPr>
              <a:t> byte = 0 ]  =  2/256</a:t>
            </a:r>
          </a:p>
          <a:p>
            <a:pPr marL="914400" lvl="1" indent="-457200">
              <a:buFont typeface="+mj-lt"/>
              <a:buAutoNum type="arabicPeriod"/>
            </a:pPr>
            <a:r>
              <a:rPr lang="en-US" sz="2200" dirty="0" smtClean="0">
                <a:latin typeface="Times New Roman" pitchFamily="18" charset="0"/>
                <a:cs typeface="Times New Roman" pitchFamily="18" charset="0"/>
              </a:rPr>
              <a:t>Prob. </a:t>
            </a:r>
            <a:r>
              <a:rPr lang="en-US" sz="2200" dirty="0">
                <a:latin typeface="Times New Roman" pitchFamily="18" charset="0"/>
                <a:cs typeface="Times New Roman" pitchFamily="18" charset="0"/>
              </a:rPr>
              <a:t>o</a:t>
            </a:r>
            <a:r>
              <a:rPr lang="en-US" sz="2200" dirty="0" smtClean="0">
                <a:latin typeface="Times New Roman" pitchFamily="18" charset="0"/>
                <a:cs typeface="Times New Roman" pitchFamily="18" charset="0"/>
              </a:rPr>
              <a:t>f   (0,0)   is     1/256</a:t>
            </a:r>
            <a:r>
              <a:rPr lang="en-US" sz="2200" baseline="30000" dirty="0" smtClean="0">
                <a:latin typeface="Times New Roman" pitchFamily="18" charset="0"/>
                <a:cs typeface="Times New Roman" pitchFamily="18" charset="0"/>
              </a:rPr>
              <a:t>2  </a:t>
            </a:r>
            <a:r>
              <a:rPr lang="en-US" sz="2200" dirty="0" smtClean="0">
                <a:latin typeface="Times New Roman" pitchFamily="18" charset="0"/>
                <a:cs typeface="Times New Roman" pitchFamily="18" charset="0"/>
              </a:rPr>
              <a:t>+  1/256</a:t>
            </a:r>
            <a:r>
              <a:rPr lang="en-US" sz="2200" baseline="30000" dirty="0" smtClean="0">
                <a:latin typeface="Times New Roman" pitchFamily="18" charset="0"/>
                <a:cs typeface="Times New Roman" pitchFamily="18" charset="0"/>
              </a:rPr>
              <a:t>3 </a:t>
            </a:r>
            <a:r>
              <a:rPr lang="en-US" sz="2200" dirty="0" smtClean="0">
                <a:latin typeface="Times New Roman" pitchFamily="18" charset="0"/>
                <a:cs typeface="Times New Roman" pitchFamily="18" charset="0"/>
              </a:rPr>
              <a:t>(happens in GBs of Data)</a:t>
            </a:r>
          </a:p>
          <a:p>
            <a:pPr marL="914400" lvl="1" indent="-457200">
              <a:buFont typeface="+mj-lt"/>
              <a:buAutoNum type="arabicPeriod"/>
            </a:pPr>
            <a:r>
              <a:rPr lang="en-US" sz="2200" dirty="0" smtClean="0">
                <a:latin typeface="Times New Roman" pitchFamily="18" charset="0"/>
                <a:cs typeface="Times New Roman" pitchFamily="18" charset="0"/>
              </a:rPr>
              <a:t>Related key attacks</a:t>
            </a:r>
          </a:p>
        </p:txBody>
      </p:sp>
      <p:sp>
        <p:nvSpPr>
          <p:cNvPr id="4" name="Rectangle 3"/>
          <p:cNvSpPr/>
          <p:nvPr/>
        </p:nvSpPr>
        <p:spPr>
          <a:xfrm>
            <a:off x="2743200" y="2108200"/>
            <a:ext cx="1524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5" name="Right Arrow 4"/>
          <p:cNvSpPr/>
          <p:nvPr/>
        </p:nvSpPr>
        <p:spPr>
          <a:xfrm>
            <a:off x="3124200" y="2396067"/>
            <a:ext cx="685800" cy="101600"/>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ectangle 5"/>
          <p:cNvSpPr/>
          <p:nvPr/>
        </p:nvSpPr>
        <p:spPr>
          <a:xfrm>
            <a:off x="4038600" y="1803400"/>
            <a:ext cx="152400" cy="132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TextBox 6"/>
          <p:cNvSpPr txBox="1"/>
          <p:nvPr/>
        </p:nvSpPr>
        <p:spPr>
          <a:xfrm>
            <a:off x="3657601" y="1295400"/>
            <a:ext cx="1037463" cy="369332"/>
          </a:xfrm>
          <a:prstGeom prst="rect">
            <a:avLst/>
          </a:prstGeom>
          <a:noFill/>
        </p:spPr>
        <p:txBody>
          <a:bodyPr wrap="none" rtlCol="0">
            <a:spAutoFit/>
          </a:bodyPr>
          <a:lstStyle/>
          <a:p>
            <a:r>
              <a:rPr lang="en-US" dirty="0" smtClean="0">
                <a:latin typeface="Times New Roman" pitchFamily="18" charset="0"/>
                <a:cs typeface="Times New Roman" pitchFamily="18" charset="0"/>
              </a:rPr>
              <a:t>2048 bits</a:t>
            </a:r>
            <a:endParaRPr lang="en-US" dirty="0">
              <a:latin typeface="Times New Roman" pitchFamily="18" charset="0"/>
              <a:cs typeface="Times New Roman" pitchFamily="18" charset="0"/>
            </a:endParaRPr>
          </a:p>
        </p:txBody>
      </p:sp>
      <p:sp>
        <p:nvSpPr>
          <p:cNvPr id="8" name="TextBox 7"/>
          <p:cNvSpPr txBox="1"/>
          <p:nvPr/>
        </p:nvSpPr>
        <p:spPr>
          <a:xfrm>
            <a:off x="2362201" y="1600200"/>
            <a:ext cx="922047" cy="369332"/>
          </a:xfrm>
          <a:prstGeom prst="rect">
            <a:avLst/>
          </a:prstGeom>
          <a:noFill/>
        </p:spPr>
        <p:txBody>
          <a:bodyPr wrap="none" rtlCol="0">
            <a:spAutoFit/>
          </a:bodyPr>
          <a:lstStyle/>
          <a:p>
            <a:r>
              <a:rPr lang="en-US" dirty="0" smtClean="0">
                <a:latin typeface="Times New Roman" pitchFamily="18" charset="0"/>
                <a:cs typeface="Times New Roman" pitchFamily="18" charset="0"/>
              </a:rPr>
              <a:t>128 bits</a:t>
            </a:r>
            <a:endParaRPr lang="en-US" dirty="0">
              <a:latin typeface="Times New Roman" pitchFamily="18" charset="0"/>
              <a:cs typeface="Times New Roman" pitchFamily="18" charset="0"/>
            </a:endParaRPr>
          </a:p>
        </p:txBody>
      </p:sp>
      <p:sp>
        <p:nvSpPr>
          <p:cNvPr id="9" name="TextBox 8"/>
          <p:cNvSpPr txBox="1"/>
          <p:nvPr/>
        </p:nvSpPr>
        <p:spPr>
          <a:xfrm>
            <a:off x="2514600" y="2616200"/>
            <a:ext cx="595035" cy="369332"/>
          </a:xfrm>
          <a:prstGeom prst="rect">
            <a:avLst/>
          </a:prstGeom>
          <a:noFill/>
        </p:spPr>
        <p:txBody>
          <a:bodyPr wrap="none" rtlCol="0">
            <a:spAutoFit/>
          </a:bodyPr>
          <a:lstStyle/>
          <a:p>
            <a:r>
              <a:rPr lang="en-US" dirty="0" smtClean="0">
                <a:latin typeface="Times New Roman" pitchFamily="18" charset="0"/>
                <a:cs typeface="Times New Roman" pitchFamily="18" charset="0"/>
              </a:rPr>
              <a:t>seed</a:t>
            </a:r>
            <a:endParaRPr lang="en-US" dirty="0">
              <a:latin typeface="Times New Roman" pitchFamily="18" charset="0"/>
              <a:cs typeface="Times New Roman" pitchFamily="18" charset="0"/>
            </a:endParaRPr>
          </a:p>
        </p:txBody>
      </p:sp>
      <p:sp>
        <p:nvSpPr>
          <p:cNvPr id="10" name="Right Arrow 9"/>
          <p:cNvSpPr/>
          <p:nvPr/>
        </p:nvSpPr>
        <p:spPr>
          <a:xfrm>
            <a:off x="4648200" y="2311400"/>
            <a:ext cx="1295400" cy="304800"/>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TextBox 10"/>
          <p:cNvSpPr txBox="1"/>
          <p:nvPr/>
        </p:nvSpPr>
        <p:spPr>
          <a:xfrm>
            <a:off x="6193978" y="2006601"/>
            <a:ext cx="1075936" cy="646331"/>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1 byte</a:t>
            </a:r>
          </a:p>
          <a:p>
            <a:pPr algn="ctr"/>
            <a:r>
              <a:rPr lang="en-US" dirty="0" smtClean="0">
                <a:latin typeface="Times New Roman" pitchFamily="18" charset="0"/>
                <a:cs typeface="Times New Roman" pitchFamily="18" charset="0"/>
              </a:rPr>
              <a:t>per round</a:t>
            </a:r>
            <a:endParaRPr lang="en-US" dirty="0">
              <a:latin typeface="Times New Roman" pitchFamily="18" charset="0"/>
              <a:cs typeface="Times New Roman" pitchFamily="18" charset="0"/>
            </a:endParaRPr>
          </a:p>
        </p:txBody>
      </p:sp>
      <p:sp>
        <p:nvSpPr>
          <p:cNvPr id="13" name="Footer Placeholder 12"/>
          <p:cNvSpPr>
            <a:spLocks noGrp="1"/>
          </p:cNvSpPr>
          <p:nvPr>
            <p:ph type="ftr" sz="quarter" idx="11"/>
          </p:nvPr>
        </p:nvSpPr>
        <p:spPr/>
        <p:txBody>
          <a:bodyPr/>
          <a:lstStyle/>
          <a:p>
            <a:r>
              <a:rPr lang="en-US" smtClean="0">
                <a:latin typeface="Times New Roman" pitchFamily="18" charset="0"/>
                <a:cs typeface="Times New Roman" pitchFamily="18" charset="0"/>
              </a:rPr>
              <a:t>FAST-NUCES</a:t>
            </a:r>
            <a:endParaRPr lang="en-US">
              <a:latin typeface="Times New Roman" pitchFamily="18" charset="0"/>
              <a:cs typeface="Times New Roman" pitchFamily="18" charset="0"/>
            </a:endParaRPr>
          </a:p>
        </p:txBody>
      </p:sp>
      <p:pic>
        <p:nvPicPr>
          <p:cNvPr id="14" name="Picture 13"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9764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839200" cy="5355312"/>
          </a:xfrm>
          <a:prstGeom prst="rect">
            <a:avLst/>
          </a:prstGeom>
        </p:spPr>
        <p:txBody>
          <a:bodyPr wrap="square">
            <a:spAutoFit/>
          </a:bodyPr>
          <a:lstStyle/>
          <a:p>
            <a:r>
              <a:rPr lang="en-GB" b="1" dirty="0">
                <a:solidFill>
                  <a:srgbClr val="0070C0"/>
                </a:solidFill>
                <a:effectLst>
                  <a:outerShdw blurRad="38100" dist="38100" dir="2700000" algn="tl">
                    <a:srgbClr val="000000">
                      <a:alpha val="43137"/>
                    </a:srgbClr>
                  </a:outerShdw>
                </a:effectLst>
                <a:latin typeface="OpenSans"/>
              </a:rPr>
              <a:t>So let me just mention two of the weaknesses</a:t>
            </a:r>
            <a:r>
              <a:rPr lang="en-GB" dirty="0">
                <a:solidFill>
                  <a:srgbClr val="FF0000"/>
                </a:solidFill>
                <a:latin typeface="OpenSans"/>
              </a:rPr>
              <a:t>. </a:t>
            </a:r>
            <a:endParaRPr lang="en-GB" dirty="0" smtClean="0">
              <a:solidFill>
                <a:srgbClr val="FF0000"/>
              </a:solidFill>
              <a:latin typeface="OpenSans"/>
            </a:endParaRPr>
          </a:p>
          <a:p>
            <a:endParaRPr lang="en-GB" dirty="0">
              <a:latin typeface="OpenSans"/>
            </a:endParaRPr>
          </a:p>
          <a:p>
            <a:r>
              <a:rPr lang="en-GB" dirty="0" smtClean="0">
                <a:latin typeface="OpenSans"/>
              </a:rPr>
              <a:t>So </a:t>
            </a:r>
            <a:r>
              <a:rPr lang="en-GB" dirty="0">
                <a:latin typeface="OpenSans"/>
              </a:rPr>
              <a:t>the first one is, </a:t>
            </a:r>
            <a:r>
              <a:rPr lang="en-GB" dirty="0" smtClean="0">
                <a:latin typeface="OpenSans"/>
              </a:rPr>
              <a:t>if </a:t>
            </a:r>
            <a:r>
              <a:rPr lang="en-GB" dirty="0">
                <a:latin typeface="OpenSans"/>
              </a:rPr>
              <a:t>you look at the second byte </a:t>
            </a:r>
            <a:r>
              <a:rPr lang="en-GB" dirty="0" smtClean="0">
                <a:latin typeface="OpenSans"/>
              </a:rPr>
              <a:t>of </a:t>
            </a:r>
            <a:r>
              <a:rPr lang="en-GB" dirty="0">
                <a:latin typeface="OpenSans"/>
              </a:rPr>
              <a:t>the output of RC4. It turns out the second byte is slightly biased. </a:t>
            </a:r>
            <a:endParaRPr lang="en-GB" dirty="0" smtClean="0">
              <a:latin typeface="OpenSans"/>
            </a:endParaRPr>
          </a:p>
          <a:p>
            <a:endParaRPr lang="en-GB" dirty="0">
              <a:latin typeface="OpenSans"/>
            </a:endParaRPr>
          </a:p>
          <a:p>
            <a:r>
              <a:rPr lang="en-GB" dirty="0" smtClean="0">
                <a:latin typeface="OpenSans"/>
              </a:rPr>
              <a:t>If </a:t>
            </a:r>
            <a:r>
              <a:rPr lang="en-GB" dirty="0">
                <a:latin typeface="OpenSans"/>
              </a:rPr>
              <a:t>RC4 was </a:t>
            </a:r>
            <a:r>
              <a:rPr lang="en-GB" dirty="0" smtClean="0">
                <a:latin typeface="OpenSans"/>
              </a:rPr>
              <a:t>completely </a:t>
            </a:r>
            <a:r>
              <a:rPr lang="en-GB" dirty="0">
                <a:latin typeface="OpenSans"/>
              </a:rPr>
              <a:t>random, the probability that the second byte happens to be equal to zero </a:t>
            </a:r>
            <a:r>
              <a:rPr lang="en-GB" dirty="0" smtClean="0">
                <a:latin typeface="OpenSans"/>
              </a:rPr>
              <a:t>would </a:t>
            </a:r>
            <a:r>
              <a:rPr lang="en-GB" dirty="0">
                <a:latin typeface="OpenSans"/>
              </a:rPr>
              <a:t>be exactly </a:t>
            </a:r>
            <a:r>
              <a:rPr lang="en-GB" dirty="0" smtClean="0">
                <a:latin typeface="OpenSans"/>
              </a:rPr>
              <a:t>1/256</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There </a:t>
            </a:r>
            <a:r>
              <a:rPr lang="en-GB" dirty="0">
                <a:latin typeface="OpenSans"/>
              </a:rPr>
              <a:t>are 256 possible bytes, the probability that </a:t>
            </a:r>
            <a:r>
              <a:rPr lang="en-GB" dirty="0" smtClean="0">
                <a:latin typeface="OpenSans"/>
              </a:rPr>
              <a:t>it's </a:t>
            </a:r>
            <a:r>
              <a:rPr lang="en-GB" dirty="0">
                <a:latin typeface="OpenSans"/>
              </a:rPr>
              <a:t>zero should be </a:t>
            </a:r>
            <a:r>
              <a:rPr lang="en-GB" dirty="0" smtClean="0">
                <a:latin typeface="OpenSans"/>
              </a:rPr>
              <a:t>1/256</a:t>
            </a:r>
            <a:r>
              <a:rPr lang="en-GB" dirty="0">
                <a:latin typeface="OpenSans"/>
              </a:rPr>
              <a:t>. </a:t>
            </a:r>
            <a:endParaRPr lang="en-GB" dirty="0" smtClean="0">
              <a:latin typeface="OpenSans"/>
            </a:endParaRPr>
          </a:p>
          <a:p>
            <a:endParaRPr lang="en-GB" dirty="0">
              <a:latin typeface="OpenSans"/>
            </a:endParaRPr>
          </a:p>
          <a:p>
            <a:r>
              <a:rPr lang="en-GB" dirty="0" smtClean="0">
                <a:solidFill>
                  <a:srgbClr val="FF0000"/>
                </a:solidFill>
                <a:latin typeface="OpenSans"/>
              </a:rPr>
              <a:t>It </a:t>
            </a:r>
            <a:r>
              <a:rPr lang="en-GB" dirty="0">
                <a:solidFill>
                  <a:srgbClr val="FF0000"/>
                </a:solidFill>
                <a:latin typeface="OpenSans"/>
              </a:rPr>
              <a:t>so happens that for RC4 the probability is </a:t>
            </a:r>
            <a:r>
              <a:rPr lang="en-GB" dirty="0" smtClean="0">
                <a:solidFill>
                  <a:srgbClr val="FF0000"/>
                </a:solidFill>
                <a:latin typeface="OpenSans"/>
              </a:rPr>
              <a:t>actually 2/256</a:t>
            </a:r>
            <a:r>
              <a:rPr lang="en-GB" dirty="0">
                <a:solidFill>
                  <a:srgbClr val="FF0000"/>
                </a:solidFill>
                <a:latin typeface="OpenSans"/>
              </a:rPr>
              <a:t>, </a:t>
            </a:r>
            <a:r>
              <a:rPr lang="en-GB" dirty="0">
                <a:solidFill>
                  <a:srgbClr val="FF0000"/>
                </a:solidFill>
                <a:effectLst>
                  <a:outerShdw blurRad="38100" dist="38100" dir="2700000" algn="tl">
                    <a:srgbClr val="000000">
                      <a:alpha val="43137"/>
                    </a:srgbClr>
                  </a:outerShdw>
                </a:effectLst>
                <a:latin typeface="OpenSans"/>
              </a:rPr>
              <a:t>which means that if you use the RC4 output to encrypt a </a:t>
            </a:r>
            <a:r>
              <a:rPr lang="en-GB" dirty="0" smtClean="0">
                <a:solidFill>
                  <a:srgbClr val="FF0000"/>
                </a:solidFill>
                <a:effectLst>
                  <a:outerShdw blurRad="38100" dist="38100" dir="2700000" algn="tl">
                    <a:srgbClr val="000000">
                      <a:alpha val="43137"/>
                    </a:srgbClr>
                  </a:outerShdw>
                </a:effectLst>
                <a:latin typeface="OpenSans"/>
              </a:rPr>
              <a:t>message </a:t>
            </a:r>
            <a:r>
              <a:rPr lang="en-GB" dirty="0">
                <a:solidFill>
                  <a:srgbClr val="FF0000"/>
                </a:solidFill>
                <a:effectLst>
                  <a:outerShdw blurRad="38100" dist="38100" dir="2700000" algn="tl">
                    <a:srgbClr val="000000">
                      <a:alpha val="43137"/>
                    </a:srgbClr>
                  </a:outerShdw>
                </a:effectLst>
                <a:latin typeface="OpenSans"/>
              </a:rPr>
              <a:t>the second byte is likely to not be encrypted at all. </a:t>
            </a:r>
            <a:endParaRPr lang="en-GB" dirty="0" smtClean="0">
              <a:solidFill>
                <a:srgbClr val="FF0000"/>
              </a:solidFill>
              <a:effectLst>
                <a:outerShdw blurRad="38100" dist="38100" dir="2700000" algn="tl">
                  <a:srgbClr val="000000">
                    <a:alpha val="43137"/>
                  </a:srgbClr>
                </a:outerShdw>
              </a:effectLst>
              <a:latin typeface="OpenSans"/>
            </a:endParaRPr>
          </a:p>
          <a:p>
            <a:endParaRPr lang="en-GB" dirty="0">
              <a:solidFill>
                <a:srgbClr val="FF0000"/>
              </a:solidFill>
              <a:latin typeface="OpenSans"/>
            </a:endParaRPr>
          </a:p>
          <a:p>
            <a:r>
              <a:rPr lang="en-GB" dirty="0" smtClean="0">
                <a:latin typeface="OpenSans"/>
              </a:rPr>
              <a:t>In </a:t>
            </a:r>
            <a:r>
              <a:rPr lang="en-GB" dirty="0">
                <a:latin typeface="OpenSans"/>
              </a:rPr>
              <a:t>other words it'll </a:t>
            </a:r>
            <a:r>
              <a:rPr lang="en-GB" dirty="0" smtClean="0">
                <a:latin typeface="OpenSans"/>
              </a:rPr>
              <a:t>be </a:t>
            </a:r>
            <a:r>
              <a:rPr lang="en-GB" dirty="0">
                <a:latin typeface="OpenSans"/>
              </a:rPr>
              <a:t>XOR-</a:t>
            </a:r>
            <a:r>
              <a:rPr lang="en-GB" dirty="0" err="1">
                <a:latin typeface="OpenSans"/>
              </a:rPr>
              <a:t>ed</a:t>
            </a:r>
            <a:r>
              <a:rPr lang="en-GB" dirty="0">
                <a:latin typeface="OpenSans"/>
              </a:rPr>
              <a:t> with zero with twice the probability that it's supposed to. </a:t>
            </a:r>
          </a:p>
          <a:p>
            <a:endParaRPr lang="en-GB" dirty="0" smtClean="0">
              <a:latin typeface="OpenSans"/>
            </a:endParaRPr>
          </a:p>
          <a:p>
            <a:r>
              <a:rPr lang="en-GB" dirty="0" smtClean="0">
                <a:latin typeface="OpenSans"/>
              </a:rPr>
              <a:t>So 2/256</a:t>
            </a:r>
            <a:r>
              <a:rPr lang="en-GB" dirty="0">
                <a:latin typeface="OpenSans"/>
              </a:rPr>
              <a:t>, instead of </a:t>
            </a:r>
            <a:r>
              <a:rPr lang="en-GB" dirty="0" smtClean="0">
                <a:latin typeface="OpenSans"/>
              </a:rPr>
              <a:t>1/256</a:t>
            </a:r>
            <a:r>
              <a:rPr lang="en-GB" dirty="0">
                <a:latin typeface="OpenSans"/>
              </a:rPr>
              <a:t>. And by the way I should say that there's </a:t>
            </a:r>
            <a:r>
              <a:rPr lang="en-GB" dirty="0" smtClean="0">
                <a:latin typeface="OpenSans"/>
              </a:rPr>
              <a:t>nothing </a:t>
            </a:r>
            <a:r>
              <a:rPr lang="en-GB" dirty="0">
                <a:latin typeface="OpenSans"/>
              </a:rPr>
              <a:t>special about the second byte. It turns out the first and the third bytes </a:t>
            </a:r>
            <a:r>
              <a:rPr lang="en-GB" dirty="0" smtClean="0">
                <a:latin typeface="OpenSans"/>
              </a:rPr>
              <a:t>are </a:t>
            </a:r>
            <a:r>
              <a:rPr lang="en-GB" dirty="0">
                <a:latin typeface="OpenSans"/>
              </a:rPr>
              <a:t>also biased. </a:t>
            </a:r>
            <a:endParaRPr lang="en-GB" dirty="0">
              <a:latin typeface="OpenSans"/>
            </a:endParaRPr>
          </a:p>
        </p:txBody>
      </p:sp>
    </p:spTree>
    <p:extLst>
      <p:ext uri="{BB962C8B-B14F-4D97-AF65-F5344CB8AC3E}">
        <p14:creationId xmlns:p14="http://schemas.microsoft.com/office/powerpoint/2010/main" val="540395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endParaRPr lang="en-GB"/>
          </a:p>
        </p:txBody>
      </p:sp>
      <p:pic>
        <p:nvPicPr>
          <p:cNvPr id="5" name="Picture 4"/>
          <p:cNvPicPr>
            <a:picLocks noChangeAspect="1"/>
          </p:cNvPicPr>
          <p:nvPr/>
        </p:nvPicPr>
        <p:blipFill>
          <a:blip r:embed="rId2"/>
          <a:stretch>
            <a:fillRect/>
          </a:stretch>
        </p:blipFill>
        <p:spPr>
          <a:xfrm>
            <a:off x="25401" y="76200"/>
            <a:ext cx="8966200" cy="6705600"/>
          </a:xfrm>
          <a:prstGeom prst="rect">
            <a:avLst/>
          </a:prstGeom>
        </p:spPr>
      </p:pic>
    </p:spTree>
    <p:extLst>
      <p:ext uri="{BB962C8B-B14F-4D97-AF65-F5344CB8AC3E}">
        <p14:creationId xmlns:p14="http://schemas.microsoft.com/office/powerpoint/2010/main" val="3436277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457200"/>
            <a:ext cx="8915400" cy="2954655"/>
          </a:xfrm>
          <a:prstGeom prst="rect">
            <a:avLst/>
          </a:prstGeom>
        </p:spPr>
        <p:txBody>
          <a:bodyPr wrap="square">
            <a:spAutoFit/>
          </a:bodyPr>
          <a:lstStyle/>
          <a:p>
            <a:r>
              <a:rPr lang="en-GB" sz="2400" dirty="0">
                <a:latin typeface="OpenSans"/>
              </a:rPr>
              <a:t>And in fact it's </a:t>
            </a:r>
            <a:r>
              <a:rPr lang="en-GB" sz="2400" i="1" dirty="0">
                <a:solidFill>
                  <a:srgbClr val="FF0000"/>
                </a:solidFill>
                <a:latin typeface="OpenSans"/>
              </a:rPr>
              <a:t>now recommended that if </a:t>
            </a:r>
            <a:r>
              <a:rPr lang="en-GB" sz="2400" i="1" dirty="0" smtClean="0">
                <a:solidFill>
                  <a:srgbClr val="FF0000"/>
                </a:solidFill>
                <a:latin typeface="OpenSans"/>
              </a:rPr>
              <a:t>you will use </a:t>
            </a:r>
            <a:r>
              <a:rPr lang="en-GB" sz="2400" i="1" dirty="0">
                <a:solidFill>
                  <a:srgbClr val="FF0000"/>
                </a:solidFill>
                <a:latin typeface="OpenSans"/>
              </a:rPr>
              <a:t>RC4, </a:t>
            </a:r>
            <a:r>
              <a:rPr lang="en-GB" sz="2400" i="1" dirty="0" smtClean="0">
                <a:solidFill>
                  <a:srgbClr val="FF0000"/>
                </a:solidFill>
                <a:latin typeface="OpenSans"/>
              </a:rPr>
              <a:t>what </a:t>
            </a:r>
            <a:r>
              <a:rPr lang="en-GB" sz="2400" i="1" dirty="0">
                <a:solidFill>
                  <a:srgbClr val="FF0000"/>
                </a:solidFill>
                <a:latin typeface="OpenSans"/>
              </a:rPr>
              <a:t>you should do is ignore basically the first 256 bytes of the output and just </a:t>
            </a:r>
            <a:r>
              <a:rPr lang="en-GB" sz="2400" i="1" dirty="0" smtClean="0">
                <a:solidFill>
                  <a:srgbClr val="FF0000"/>
                </a:solidFill>
                <a:latin typeface="OpenSans"/>
              </a:rPr>
              <a:t>start </a:t>
            </a:r>
            <a:r>
              <a:rPr lang="en-GB" sz="2400" i="1" dirty="0">
                <a:solidFill>
                  <a:srgbClr val="FF0000"/>
                </a:solidFill>
                <a:latin typeface="OpenSans"/>
              </a:rPr>
              <a:t>using the output of the generator starting from byte 257</a:t>
            </a:r>
            <a:r>
              <a:rPr lang="en-GB" sz="2400" dirty="0">
                <a:latin typeface="OpenSans"/>
              </a:rPr>
              <a:t>. </a:t>
            </a:r>
            <a:endParaRPr lang="en-GB" sz="2400" dirty="0" smtClean="0">
              <a:latin typeface="OpenSans"/>
            </a:endParaRPr>
          </a:p>
          <a:p>
            <a:endParaRPr lang="en-GB" sz="2400" dirty="0">
              <a:latin typeface="OpenSans"/>
            </a:endParaRPr>
          </a:p>
          <a:p>
            <a:r>
              <a:rPr lang="en-GB" sz="2400" dirty="0" smtClean="0">
                <a:latin typeface="OpenSans"/>
              </a:rPr>
              <a:t>The </a:t>
            </a:r>
            <a:r>
              <a:rPr lang="en-GB" sz="2400" dirty="0">
                <a:latin typeface="OpenSans"/>
              </a:rPr>
              <a:t>first couple </a:t>
            </a:r>
            <a:r>
              <a:rPr lang="en-GB" sz="2400" dirty="0" smtClean="0">
                <a:latin typeface="OpenSans"/>
              </a:rPr>
              <a:t>of </a:t>
            </a:r>
            <a:r>
              <a:rPr lang="en-GB" sz="2400" dirty="0">
                <a:latin typeface="OpenSans"/>
              </a:rPr>
              <a:t>bytes turned out to be biased, so you just ignore them. </a:t>
            </a:r>
            <a:endParaRPr lang="en-GB" sz="2400" dirty="0" smtClean="0">
              <a:latin typeface="OpenSans"/>
            </a:endParaRPr>
          </a:p>
          <a:p>
            <a:endParaRPr lang="en-GB" dirty="0">
              <a:latin typeface="OpenSans"/>
            </a:endParaRPr>
          </a:p>
        </p:txBody>
      </p:sp>
    </p:spTree>
    <p:extLst>
      <p:ext uri="{BB962C8B-B14F-4D97-AF65-F5344CB8AC3E}">
        <p14:creationId xmlns:p14="http://schemas.microsoft.com/office/powerpoint/2010/main" val="24898947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763000" cy="5909310"/>
          </a:xfrm>
          <a:prstGeom prst="rect">
            <a:avLst/>
          </a:prstGeom>
        </p:spPr>
        <p:txBody>
          <a:bodyPr wrap="square">
            <a:spAutoFit/>
          </a:bodyPr>
          <a:lstStyle/>
          <a:p>
            <a:r>
              <a:rPr lang="en-GB" dirty="0">
                <a:solidFill>
                  <a:srgbClr val="FF0000"/>
                </a:solidFill>
                <a:latin typeface="OpenSans"/>
              </a:rPr>
              <a:t>The second attack that w</a:t>
            </a:r>
            <a:r>
              <a:rPr lang="en-GB" dirty="0">
                <a:latin typeface="OpenSans"/>
              </a:rPr>
              <a:t>as discovered is that in fact if you look at a very long output of RC4 it so happens </a:t>
            </a:r>
            <a:r>
              <a:rPr lang="en-GB" dirty="0" smtClean="0">
                <a:latin typeface="OpenSans"/>
              </a:rPr>
              <a:t>that </a:t>
            </a:r>
            <a:r>
              <a:rPr lang="en-GB" dirty="0">
                <a:latin typeface="OpenSans"/>
              </a:rPr>
              <a:t>you're more likely to get the sequence </a:t>
            </a:r>
            <a:r>
              <a:rPr lang="en-US" dirty="0">
                <a:latin typeface="Times New Roman" pitchFamily="18" charset="0"/>
                <a:cs typeface="Times New Roman" pitchFamily="18" charset="0"/>
              </a:rPr>
              <a:t>(0,0) </a:t>
            </a:r>
            <a:r>
              <a:rPr lang="en-GB" dirty="0" smtClean="0">
                <a:latin typeface="OpenSans"/>
              </a:rPr>
              <a:t>. </a:t>
            </a:r>
          </a:p>
          <a:p>
            <a:endParaRPr lang="en-GB" dirty="0">
              <a:latin typeface="OpenSans"/>
            </a:endParaRPr>
          </a:p>
          <a:p>
            <a:r>
              <a:rPr lang="en-GB" dirty="0" smtClean="0">
                <a:latin typeface="OpenSans"/>
              </a:rPr>
              <a:t>In </a:t>
            </a:r>
            <a:r>
              <a:rPr lang="en-GB" dirty="0">
                <a:latin typeface="OpenSans"/>
              </a:rPr>
              <a:t>other words, you're more </a:t>
            </a:r>
            <a:r>
              <a:rPr lang="en-GB" dirty="0" smtClean="0">
                <a:latin typeface="OpenSans"/>
              </a:rPr>
              <a:t>likely </a:t>
            </a:r>
            <a:r>
              <a:rPr lang="en-GB" dirty="0">
                <a:latin typeface="OpenSans"/>
              </a:rPr>
              <a:t>to get sixteen bits, two bytes of </a:t>
            </a:r>
            <a:r>
              <a:rPr lang="en-GB" dirty="0" smtClean="0">
                <a:latin typeface="OpenSans"/>
              </a:rPr>
              <a:t>zero, </a:t>
            </a:r>
            <a:r>
              <a:rPr lang="en-GB" dirty="0">
                <a:latin typeface="OpenSans"/>
              </a:rPr>
              <a:t>than you should. </a:t>
            </a:r>
            <a:endParaRPr lang="en-GB" dirty="0" smtClean="0">
              <a:latin typeface="OpenSans"/>
            </a:endParaRPr>
          </a:p>
          <a:p>
            <a:endParaRPr lang="en-GB" dirty="0" smtClean="0">
              <a:latin typeface="OpenSans"/>
            </a:endParaRPr>
          </a:p>
          <a:p>
            <a:r>
              <a:rPr lang="en-US" dirty="0">
                <a:latin typeface="Times New Roman" pitchFamily="18" charset="0"/>
                <a:cs typeface="Times New Roman" pitchFamily="18" charset="0"/>
              </a:rPr>
              <a:t>Prob. of   (0,0)   is     1/256</a:t>
            </a:r>
            <a:r>
              <a:rPr lang="en-US" baseline="30000" dirty="0">
                <a:latin typeface="Times New Roman" pitchFamily="18" charset="0"/>
                <a:cs typeface="Times New Roman" pitchFamily="18" charset="0"/>
              </a:rPr>
              <a:t>2  </a:t>
            </a:r>
            <a:r>
              <a:rPr lang="en-US" dirty="0">
                <a:latin typeface="Times New Roman" pitchFamily="18" charset="0"/>
                <a:cs typeface="Times New Roman" pitchFamily="18" charset="0"/>
              </a:rPr>
              <a:t>+  1/256</a:t>
            </a:r>
            <a:r>
              <a:rPr lang="en-US" baseline="30000" dirty="0">
                <a:latin typeface="Times New Roman" pitchFamily="18" charset="0"/>
                <a:cs typeface="Times New Roman" pitchFamily="18" charset="0"/>
              </a:rPr>
              <a:t>3 </a:t>
            </a:r>
            <a:r>
              <a:rPr lang="en-US" dirty="0">
                <a:latin typeface="Times New Roman" pitchFamily="18" charset="0"/>
                <a:cs typeface="Times New Roman" pitchFamily="18" charset="0"/>
              </a:rPr>
              <a:t>(happens in GBs of Data)</a:t>
            </a:r>
          </a:p>
          <a:p>
            <a:endParaRPr lang="en-GB" dirty="0" smtClean="0">
              <a:latin typeface="OpenSans"/>
            </a:endParaRPr>
          </a:p>
          <a:p>
            <a:r>
              <a:rPr lang="en-GB" dirty="0" smtClean="0">
                <a:solidFill>
                  <a:srgbClr val="FF0000"/>
                </a:solidFill>
                <a:latin typeface="OpenSans"/>
              </a:rPr>
              <a:t>Again</a:t>
            </a:r>
            <a:r>
              <a:rPr lang="en-GB" dirty="0">
                <a:solidFill>
                  <a:srgbClr val="FF0000"/>
                </a:solidFill>
                <a:latin typeface="OpenSans"/>
              </a:rPr>
              <a:t>, if RC4 </a:t>
            </a:r>
            <a:r>
              <a:rPr lang="en-GB" dirty="0" smtClean="0">
                <a:solidFill>
                  <a:srgbClr val="FF0000"/>
                </a:solidFill>
                <a:latin typeface="OpenSans"/>
              </a:rPr>
              <a:t>was </a:t>
            </a:r>
            <a:r>
              <a:rPr lang="en-GB" dirty="0">
                <a:solidFill>
                  <a:srgbClr val="FF0000"/>
                </a:solidFill>
                <a:latin typeface="OpenSans"/>
              </a:rPr>
              <a:t>completely random the probability of seeing </a:t>
            </a:r>
            <a:r>
              <a:rPr lang="en-GB" dirty="0" smtClean="0">
                <a:solidFill>
                  <a:srgbClr val="FF0000"/>
                </a:solidFill>
                <a:latin typeface="OpenSans"/>
              </a:rPr>
              <a:t>zero </a:t>
            </a:r>
            <a:r>
              <a:rPr lang="en-GB" dirty="0">
                <a:solidFill>
                  <a:srgbClr val="FF0000"/>
                </a:solidFill>
                <a:latin typeface="OpenSans"/>
              </a:rPr>
              <a:t>would be exactly 1/256 </a:t>
            </a:r>
            <a:r>
              <a:rPr lang="en-GB" dirty="0" smtClean="0">
                <a:solidFill>
                  <a:srgbClr val="FF0000"/>
                </a:solidFill>
                <a:latin typeface="OpenSans"/>
              </a:rPr>
              <a:t>squared</a:t>
            </a:r>
            <a:r>
              <a:rPr lang="en-GB" dirty="0">
                <a:solidFill>
                  <a:srgbClr val="FF0000"/>
                </a:solidFill>
                <a:latin typeface="OpenSans"/>
              </a:rPr>
              <a:t>. </a:t>
            </a:r>
            <a:endParaRPr lang="en-GB" dirty="0" smtClean="0">
              <a:solidFill>
                <a:srgbClr val="FF0000"/>
              </a:solidFill>
              <a:latin typeface="OpenSans"/>
            </a:endParaRPr>
          </a:p>
          <a:p>
            <a:endParaRPr lang="en-GB" dirty="0">
              <a:latin typeface="OpenSans"/>
            </a:endParaRPr>
          </a:p>
          <a:p>
            <a:r>
              <a:rPr lang="en-GB" dirty="0" smtClean="0">
                <a:latin typeface="OpenSans"/>
              </a:rPr>
              <a:t>It </a:t>
            </a:r>
            <a:r>
              <a:rPr lang="en-GB" dirty="0">
                <a:latin typeface="OpenSans"/>
              </a:rPr>
              <a:t>turns out RC4 is a little biased and the bias is 1/256 cubed. </a:t>
            </a:r>
            <a:endParaRPr lang="en-GB" dirty="0" smtClean="0">
              <a:latin typeface="OpenSans"/>
            </a:endParaRPr>
          </a:p>
          <a:p>
            <a:endParaRPr lang="en-GB" dirty="0">
              <a:latin typeface="OpenSans"/>
            </a:endParaRPr>
          </a:p>
          <a:p>
            <a:r>
              <a:rPr lang="en-GB" dirty="0" smtClean="0">
                <a:latin typeface="OpenSans"/>
              </a:rPr>
              <a:t>It</a:t>
            </a:r>
            <a:r>
              <a:rPr lang="en-GB" dirty="0">
                <a:latin typeface="OpenSans"/>
              </a:rPr>
              <a:t> </a:t>
            </a:r>
            <a:r>
              <a:rPr lang="en-GB" dirty="0" smtClean="0">
                <a:latin typeface="OpenSans"/>
              </a:rPr>
              <a:t>turns </a:t>
            </a:r>
            <a:r>
              <a:rPr lang="en-GB" dirty="0">
                <a:latin typeface="OpenSans"/>
              </a:rPr>
              <a:t>out this bias actually starts after several gigabytes of data are produced by </a:t>
            </a:r>
          </a:p>
          <a:p>
            <a:r>
              <a:rPr lang="en-GB" dirty="0">
                <a:latin typeface="OpenSans"/>
              </a:rPr>
              <a:t>RC4. </a:t>
            </a:r>
            <a:endParaRPr lang="en-GB" dirty="0" smtClean="0">
              <a:latin typeface="OpenSans"/>
            </a:endParaRPr>
          </a:p>
          <a:p>
            <a:endParaRPr lang="en-GB" dirty="0">
              <a:latin typeface="OpenSans"/>
            </a:endParaRPr>
          </a:p>
          <a:p>
            <a:r>
              <a:rPr lang="en-GB" dirty="0" smtClean="0">
                <a:latin typeface="OpenSans"/>
              </a:rPr>
              <a:t>But </a:t>
            </a:r>
            <a:r>
              <a:rPr lang="en-GB" dirty="0">
                <a:latin typeface="OpenSans"/>
              </a:rPr>
              <a:t>nevertheless, this is something that </a:t>
            </a:r>
            <a:r>
              <a:rPr lang="en-GB" b="1" dirty="0">
                <a:solidFill>
                  <a:srgbClr val="FF0000"/>
                </a:solidFill>
                <a:latin typeface="OpenSans"/>
              </a:rPr>
              <a:t>can be used to predict the generator</a:t>
            </a:r>
            <a:r>
              <a:rPr lang="en-GB" dirty="0">
                <a:latin typeface="OpenSans"/>
              </a:rPr>
              <a:t> </a:t>
            </a:r>
            <a:r>
              <a:rPr lang="en-GB" dirty="0" smtClean="0">
                <a:latin typeface="OpenSans"/>
              </a:rPr>
              <a:t>and </a:t>
            </a:r>
            <a:r>
              <a:rPr lang="en-GB" dirty="0">
                <a:latin typeface="OpenSans"/>
              </a:rPr>
              <a:t>definitely </a:t>
            </a:r>
            <a:r>
              <a:rPr lang="en-GB" dirty="0">
                <a:solidFill>
                  <a:srgbClr val="00B050"/>
                </a:solidFill>
                <a:effectLst>
                  <a:outerShdw blurRad="38100" dist="38100" dir="2700000" algn="tl">
                    <a:srgbClr val="000000">
                      <a:alpha val="43137"/>
                    </a:srgbClr>
                  </a:outerShdw>
                </a:effectLst>
                <a:latin typeface="OpenSans"/>
              </a:rPr>
              <a:t>it can be used to distinguish the output of the generator </a:t>
            </a:r>
            <a:r>
              <a:rPr lang="en-GB" dirty="0" smtClean="0">
                <a:solidFill>
                  <a:srgbClr val="00B050"/>
                </a:solidFill>
                <a:effectLst>
                  <a:outerShdw blurRad="38100" dist="38100" dir="2700000" algn="tl">
                    <a:srgbClr val="000000">
                      <a:alpha val="43137"/>
                    </a:srgbClr>
                  </a:outerShdw>
                </a:effectLst>
                <a:latin typeface="OpenSans"/>
              </a:rPr>
              <a:t>from </a:t>
            </a:r>
            <a:r>
              <a:rPr lang="en-GB" dirty="0">
                <a:solidFill>
                  <a:srgbClr val="00B050"/>
                </a:solidFill>
                <a:effectLst>
                  <a:outerShdw blurRad="38100" dist="38100" dir="2700000" algn="tl">
                    <a:srgbClr val="000000">
                      <a:alpha val="43137"/>
                    </a:srgbClr>
                  </a:outerShdw>
                </a:effectLst>
                <a:latin typeface="OpenSans"/>
              </a:rPr>
              <a:t>a truly random sequence</a:t>
            </a:r>
            <a:r>
              <a:rPr lang="en-GB" dirty="0">
                <a:latin typeface="OpenSans"/>
              </a:rPr>
              <a:t>. </a:t>
            </a:r>
            <a:endParaRPr lang="en-GB" dirty="0" smtClean="0">
              <a:latin typeface="OpenSans"/>
            </a:endParaRPr>
          </a:p>
          <a:p>
            <a:endParaRPr lang="en-GB" dirty="0">
              <a:latin typeface="OpenSans"/>
            </a:endParaRPr>
          </a:p>
          <a:p>
            <a:r>
              <a:rPr lang="en-GB" dirty="0" smtClean="0">
                <a:solidFill>
                  <a:srgbClr val="FF0000"/>
                </a:solidFill>
                <a:latin typeface="OpenSans"/>
              </a:rPr>
              <a:t>Basically </a:t>
            </a:r>
            <a:r>
              <a:rPr lang="en-GB" dirty="0">
                <a:solidFill>
                  <a:srgbClr val="FF0000"/>
                </a:solidFill>
                <a:latin typeface="OpenSans"/>
              </a:rPr>
              <a:t>the fact that </a:t>
            </a:r>
            <a:r>
              <a:rPr lang="en-GB" dirty="0" smtClean="0">
                <a:solidFill>
                  <a:srgbClr val="FF0000"/>
                </a:solidFill>
                <a:latin typeface="OpenSans"/>
              </a:rPr>
              <a:t>zero </a:t>
            </a:r>
            <a:r>
              <a:rPr lang="en-GB" dirty="0">
                <a:solidFill>
                  <a:srgbClr val="FF0000"/>
                </a:solidFill>
                <a:latin typeface="OpenSans"/>
              </a:rPr>
              <a:t>appears more often </a:t>
            </a:r>
            <a:r>
              <a:rPr lang="en-GB" dirty="0" smtClean="0">
                <a:solidFill>
                  <a:srgbClr val="FF0000"/>
                </a:solidFill>
                <a:latin typeface="OpenSans"/>
              </a:rPr>
              <a:t>than </a:t>
            </a:r>
            <a:r>
              <a:rPr lang="en-GB" dirty="0">
                <a:solidFill>
                  <a:srgbClr val="FF0000"/>
                </a:solidFill>
                <a:latin typeface="OpenSans"/>
              </a:rPr>
              <a:t>it should is the distinguisher. </a:t>
            </a:r>
            <a:endParaRPr lang="en-GB" dirty="0">
              <a:solidFill>
                <a:srgbClr val="FF0000"/>
              </a:solidFill>
              <a:latin typeface="OpenSans"/>
            </a:endParaRPr>
          </a:p>
        </p:txBody>
      </p:sp>
    </p:spTree>
    <p:extLst>
      <p:ext uri="{BB962C8B-B14F-4D97-AF65-F5344CB8AC3E}">
        <p14:creationId xmlns:p14="http://schemas.microsoft.com/office/powerpoint/2010/main" val="20720602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447800"/>
            <a:ext cx="8915400" cy="2554545"/>
          </a:xfrm>
          <a:prstGeom prst="rect">
            <a:avLst/>
          </a:prstGeom>
        </p:spPr>
        <p:txBody>
          <a:bodyPr wrap="square">
            <a:spAutoFit/>
          </a:bodyPr>
          <a:lstStyle/>
          <a:p>
            <a:r>
              <a:rPr lang="en-GB" sz="2000" dirty="0">
                <a:latin typeface="OpenSans"/>
              </a:rPr>
              <a:t>And then in the last segment we talked about </a:t>
            </a:r>
            <a:r>
              <a:rPr lang="en-GB" sz="2000" dirty="0" smtClean="0">
                <a:latin typeface="OpenSans"/>
              </a:rPr>
              <a:t>related-key </a:t>
            </a:r>
            <a:r>
              <a:rPr lang="en-GB" sz="2000" dirty="0">
                <a:latin typeface="OpenSans"/>
              </a:rPr>
              <a:t>attacks that were used to attack WEP, that basically say </a:t>
            </a:r>
            <a:r>
              <a:rPr lang="en-GB" sz="2000" b="1" dirty="0">
                <a:solidFill>
                  <a:srgbClr val="FF0000"/>
                </a:solidFill>
                <a:effectLst>
                  <a:outerShdw blurRad="38100" dist="38100" dir="2700000" algn="tl">
                    <a:srgbClr val="000000">
                      <a:alpha val="43137"/>
                    </a:srgbClr>
                  </a:outerShdw>
                </a:effectLst>
                <a:latin typeface="OpenSans"/>
              </a:rPr>
              <a:t>that </a:t>
            </a:r>
            <a:r>
              <a:rPr lang="en-GB" sz="2000" b="1" dirty="0" smtClean="0">
                <a:solidFill>
                  <a:srgbClr val="FF0000"/>
                </a:solidFill>
                <a:effectLst>
                  <a:outerShdw blurRad="38100" dist="38100" dir="2700000" algn="tl">
                    <a:srgbClr val="000000">
                      <a:alpha val="43137"/>
                    </a:srgbClr>
                  </a:outerShdw>
                </a:effectLst>
                <a:latin typeface="OpenSans"/>
              </a:rPr>
              <a:t>if </a:t>
            </a:r>
            <a:r>
              <a:rPr lang="en-GB" sz="2000" b="1" dirty="0">
                <a:solidFill>
                  <a:srgbClr val="FF0000"/>
                </a:solidFill>
                <a:effectLst>
                  <a:outerShdw blurRad="38100" dist="38100" dir="2700000" algn="tl">
                    <a:srgbClr val="000000">
                      <a:alpha val="43137"/>
                    </a:srgbClr>
                  </a:outerShdw>
                </a:effectLst>
                <a:latin typeface="OpenSans"/>
              </a:rPr>
              <a:t>one uses keys that are closely related to one another then it's actually possible </a:t>
            </a:r>
            <a:r>
              <a:rPr lang="en-GB" sz="2000" b="1" dirty="0" smtClean="0">
                <a:solidFill>
                  <a:srgbClr val="FF0000"/>
                </a:solidFill>
                <a:effectLst>
                  <a:outerShdw blurRad="38100" dist="38100" dir="2700000" algn="tl">
                    <a:srgbClr val="000000">
                      <a:alpha val="43137"/>
                    </a:srgbClr>
                  </a:outerShdw>
                </a:effectLst>
                <a:latin typeface="OpenSans"/>
              </a:rPr>
              <a:t>to </a:t>
            </a:r>
            <a:r>
              <a:rPr lang="en-GB" sz="2000" b="1" dirty="0">
                <a:solidFill>
                  <a:srgbClr val="FF0000"/>
                </a:solidFill>
                <a:effectLst>
                  <a:outerShdw blurRad="38100" dist="38100" dir="2700000" algn="tl">
                    <a:srgbClr val="000000">
                      <a:alpha val="43137"/>
                    </a:srgbClr>
                  </a:outerShdw>
                </a:effectLst>
                <a:latin typeface="OpenSans"/>
              </a:rPr>
              <a:t>recover the root key</a:t>
            </a:r>
            <a:r>
              <a:rPr lang="en-GB" sz="2000" dirty="0">
                <a:latin typeface="OpenSans"/>
              </a:rPr>
              <a:t>. </a:t>
            </a:r>
            <a:endParaRPr lang="en-GB" sz="2000" dirty="0" smtClean="0">
              <a:latin typeface="OpenSans"/>
            </a:endParaRPr>
          </a:p>
          <a:p>
            <a:endParaRPr lang="en-GB" sz="2000" dirty="0">
              <a:latin typeface="OpenSans"/>
            </a:endParaRPr>
          </a:p>
          <a:p>
            <a:r>
              <a:rPr lang="en-GB" sz="2000" dirty="0" smtClean="0">
                <a:solidFill>
                  <a:srgbClr val="00B050"/>
                </a:solidFill>
                <a:effectLst>
                  <a:outerShdw blurRad="38100" dist="38100" dir="2700000" algn="tl">
                    <a:srgbClr val="000000">
                      <a:alpha val="43137"/>
                    </a:srgbClr>
                  </a:outerShdw>
                </a:effectLst>
                <a:latin typeface="OpenSans"/>
              </a:rPr>
              <a:t>So </a:t>
            </a:r>
            <a:r>
              <a:rPr lang="en-GB" sz="2000" dirty="0">
                <a:solidFill>
                  <a:srgbClr val="00B050"/>
                </a:solidFill>
                <a:effectLst>
                  <a:outerShdw blurRad="38100" dist="38100" dir="2700000" algn="tl">
                    <a:srgbClr val="000000">
                      <a:alpha val="43137"/>
                    </a:srgbClr>
                  </a:outerShdw>
                </a:effectLst>
                <a:latin typeface="OpenSans"/>
              </a:rPr>
              <a:t>these are the weaknesses that are known of RC4 and, as a </a:t>
            </a:r>
            <a:r>
              <a:rPr lang="en-GB" sz="2000" dirty="0" smtClean="0">
                <a:solidFill>
                  <a:srgbClr val="00B050"/>
                </a:solidFill>
                <a:effectLst>
                  <a:outerShdw blurRad="38100" dist="38100" dir="2700000" algn="tl">
                    <a:srgbClr val="000000">
                      <a:alpha val="43137"/>
                    </a:srgbClr>
                  </a:outerShdw>
                </a:effectLst>
                <a:latin typeface="OpenSans"/>
              </a:rPr>
              <a:t>result</a:t>
            </a:r>
            <a:r>
              <a:rPr lang="en-GB" sz="2000" dirty="0">
                <a:solidFill>
                  <a:srgbClr val="00B050"/>
                </a:solidFill>
                <a:effectLst>
                  <a:outerShdw blurRad="38100" dist="38100" dir="2700000" algn="tl">
                    <a:srgbClr val="000000">
                      <a:alpha val="43137"/>
                    </a:srgbClr>
                  </a:outerShdw>
                </a:effectLst>
                <a:latin typeface="OpenSans"/>
              </a:rPr>
              <a:t>, it's recommended </a:t>
            </a:r>
            <a:r>
              <a:rPr lang="en-GB" sz="2000" b="1" dirty="0">
                <a:solidFill>
                  <a:srgbClr val="00B050"/>
                </a:solidFill>
                <a:effectLst>
                  <a:outerShdw blurRad="38100" dist="38100" dir="2700000" algn="tl">
                    <a:srgbClr val="000000">
                      <a:alpha val="43137"/>
                    </a:srgbClr>
                  </a:outerShdw>
                </a:effectLst>
                <a:latin typeface="OpenSans"/>
              </a:rPr>
              <a:t>that new systems actually not use RC4 and instead use a </a:t>
            </a:r>
            <a:r>
              <a:rPr lang="en-GB" sz="2000" b="1" dirty="0" smtClean="0">
                <a:solidFill>
                  <a:srgbClr val="00B050"/>
                </a:solidFill>
                <a:effectLst>
                  <a:outerShdw blurRad="38100" dist="38100" dir="2700000" algn="tl">
                    <a:srgbClr val="000000">
                      <a:alpha val="43137"/>
                    </a:srgbClr>
                  </a:outerShdw>
                </a:effectLst>
                <a:latin typeface="OpenSans"/>
              </a:rPr>
              <a:t>modern </a:t>
            </a:r>
            <a:r>
              <a:rPr lang="en-GB" sz="2000" b="1" dirty="0">
                <a:solidFill>
                  <a:srgbClr val="00B050"/>
                </a:solidFill>
                <a:effectLst>
                  <a:outerShdw blurRad="38100" dist="38100" dir="2700000" algn="tl">
                    <a:srgbClr val="000000">
                      <a:alpha val="43137"/>
                    </a:srgbClr>
                  </a:outerShdw>
                </a:effectLst>
                <a:latin typeface="OpenSans"/>
              </a:rPr>
              <a:t>pseudo-random generator</a:t>
            </a:r>
            <a:endParaRPr lang="en-GB" sz="2000" b="1" dirty="0">
              <a:solidFill>
                <a:srgbClr val="00B050"/>
              </a:solidFill>
              <a:effectLst>
                <a:outerShdw blurRad="38100" dist="38100" dir="2700000" algn="tl">
                  <a:srgbClr val="000000">
                    <a:alpha val="43137"/>
                  </a:srgbClr>
                </a:outerShdw>
              </a:effectLst>
              <a:latin typeface="OpenSans"/>
            </a:endParaRPr>
          </a:p>
        </p:txBody>
      </p:sp>
    </p:spTree>
    <p:extLst>
      <p:ext uri="{BB962C8B-B14F-4D97-AF65-F5344CB8AC3E}">
        <p14:creationId xmlns:p14="http://schemas.microsoft.com/office/powerpoint/2010/main" val="7921739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FAST-NUCES</a:t>
            </a:r>
            <a:endParaRPr lang="en-US" dirty="0"/>
          </a:p>
        </p:txBody>
      </p:sp>
      <p:sp>
        <p:nvSpPr>
          <p:cNvPr id="3" name="Rectangle 2"/>
          <p:cNvSpPr/>
          <p:nvPr/>
        </p:nvSpPr>
        <p:spPr>
          <a:xfrm>
            <a:off x="152400" y="304800"/>
            <a:ext cx="8657863" cy="5355312"/>
          </a:xfrm>
          <a:prstGeom prst="rect">
            <a:avLst/>
          </a:prstGeom>
        </p:spPr>
        <p:txBody>
          <a:bodyPr wrap="square">
            <a:spAutoFit/>
          </a:bodyPr>
          <a:lstStyle/>
          <a:p>
            <a:r>
              <a:rPr lang="en-GB" dirty="0">
                <a:solidFill>
                  <a:srgbClr val="00B050"/>
                </a:solidFill>
                <a:latin typeface="OpenSans"/>
              </a:rPr>
              <a:t>S</a:t>
            </a:r>
            <a:r>
              <a:rPr lang="en-GB" dirty="0" smtClean="0">
                <a:solidFill>
                  <a:srgbClr val="00B050"/>
                </a:solidFill>
                <a:latin typeface="OpenSans"/>
              </a:rPr>
              <a:t>econd </a:t>
            </a:r>
            <a:r>
              <a:rPr lang="en-GB" dirty="0">
                <a:solidFill>
                  <a:srgbClr val="00B050"/>
                </a:solidFill>
                <a:latin typeface="OpenSans"/>
              </a:rPr>
              <a:t>example </a:t>
            </a:r>
            <a:r>
              <a:rPr lang="en-GB" dirty="0" smtClean="0">
                <a:solidFill>
                  <a:srgbClr val="00B050"/>
                </a:solidFill>
                <a:latin typeface="OpenSans"/>
              </a:rPr>
              <a:t>is of a </a:t>
            </a:r>
            <a:r>
              <a:rPr lang="en-GB" b="1" dirty="0" smtClean="0">
                <a:solidFill>
                  <a:srgbClr val="00B050"/>
                </a:solidFill>
                <a:latin typeface="OpenSans"/>
              </a:rPr>
              <a:t>badly </a:t>
            </a:r>
            <a:r>
              <a:rPr lang="en-GB" b="1" dirty="0">
                <a:solidFill>
                  <a:srgbClr val="00B050"/>
                </a:solidFill>
                <a:latin typeface="OpenSans"/>
              </a:rPr>
              <a:t>broken stream cipher that's used for encrypting DVD movies</a:t>
            </a:r>
            <a:r>
              <a:rPr lang="en-GB" b="1" dirty="0">
                <a:latin typeface="OpenSans"/>
              </a:rPr>
              <a:t>. </a:t>
            </a:r>
            <a:endParaRPr lang="en-GB" b="1" dirty="0" smtClean="0">
              <a:latin typeface="OpenSans"/>
            </a:endParaRPr>
          </a:p>
          <a:p>
            <a:endParaRPr lang="en-GB" dirty="0">
              <a:latin typeface="OpenSans"/>
            </a:endParaRPr>
          </a:p>
          <a:p>
            <a:r>
              <a:rPr lang="en-GB" dirty="0" smtClean="0">
                <a:latin typeface="OpenSans"/>
              </a:rPr>
              <a:t>When </a:t>
            </a:r>
            <a:r>
              <a:rPr lang="en-GB" dirty="0">
                <a:latin typeface="OpenSans"/>
              </a:rPr>
              <a:t>you buy a DVD </a:t>
            </a:r>
            <a:r>
              <a:rPr lang="en-GB" dirty="0" smtClean="0">
                <a:latin typeface="OpenSans"/>
              </a:rPr>
              <a:t>in </a:t>
            </a:r>
            <a:r>
              <a:rPr lang="en-GB" dirty="0">
                <a:latin typeface="OpenSans"/>
              </a:rPr>
              <a:t>the store, the actual movie is </a:t>
            </a:r>
            <a:r>
              <a:rPr lang="en-GB" b="1" dirty="0">
                <a:solidFill>
                  <a:srgbClr val="FF0000"/>
                </a:solidFill>
                <a:latin typeface="OpenSans"/>
              </a:rPr>
              <a:t>encrypted using a stream cipher called the </a:t>
            </a:r>
            <a:r>
              <a:rPr lang="en-GB" b="1" dirty="0" smtClean="0">
                <a:solidFill>
                  <a:srgbClr val="FF0000"/>
                </a:solidFill>
                <a:latin typeface="OpenSans"/>
              </a:rPr>
              <a:t>content </a:t>
            </a:r>
            <a:r>
              <a:rPr lang="en-GB" b="1" dirty="0">
                <a:solidFill>
                  <a:srgbClr val="FF0000"/>
                </a:solidFill>
                <a:latin typeface="OpenSans"/>
              </a:rPr>
              <a:t>scrambling system</a:t>
            </a:r>
            <a:r>
              <a:rPr lang="en-GB" dirty="0">
                <a:latin typeface="OpenSans"/>
              </a:rPr>
              <a:t>, CSS. </a:t>
            </a:r>
            <a:endParaRPr lang="en-GB" dirty="0" smtClean="0">
              <a:latin typeface="OpenSans"/>
            </a:endParaRPr>
          </a:p>
          <a:p>
            <a:endParaRPr lang="en-GB" dirty="0">
              <a:latin typeface="OpenSans"/>
            </a:endParaRPr>
          </a:p>
          <a:p>
            <a:r>
              <a:rPr lang="en-GB" dirty="0" smtClean="0">
                <a:latin typeface="OpenSans"/>
              </a:rPr>
              <a:t>CSS </a:t>
            </a:r>
            <a:r>
              <a:rPr lang="en-GB" dirty="0">
                <a:latin typeface="OpenSans"/>
              </a:rPr>
              <a:t>turns out to be a badly broken stream cipher, </a:t>
            </a:r>
            <a:r>
              <a:rPr lang="en-GB" dirty="0" smtClean="0">
                <a:latin typeface="OpenSans"/>
              </a:rPr>
              <a:t>and </a:t>
            </a:r>
            <a:r>
              <a:rPr lang="en-GB" dirty="0">
                <a:latin typeface="OpenSans"/>
              </a:rPr>
              <a:t>we can very easily break </a:t>
            </a:r>
            <a:r>
              <a:rPr lang="en-GB" dirty="0" smtClean="0">
                <a:latin typeface="OpenSans"/>
              </a:rPr>
              <a:t>it.</a:t>
            </a:r>
          </a:p>
          <a:p>
            <a:endParaRPr lang="en-GB" dirty="0">
              <a:latin typeface="OpenSans"/>
            </a:endParaRPr>
          </a:p>
          <a:p>
            <a:endParaRPr lang="en-GB" dirty="0">
              <a:latin typeface="OpenSans"/>
            </a:endParaRPr>
          </a:p>
          <a:p>
            <a:r>
              <a:rPr lang="en-GB" dirty="0" smtClean="0">
                <a:latin typeface="OpenSans"/>
              </a:rPr>
              <a:t>We're </a:t>
            </a:r>
            <a:r>
              <a:rPr lang="en-GB" dirty="0">
                <a:latin typeface="OpenSans"/>
              </a:rPr>
              <a:t>doing it so you can see an example of an attack algorithm, but in </a:t>
            </a:r>
          </a:p>
          <a:p>
            <a:r>
              <a:rPr lang="en-GB" dirty="0">
                <a:latin typeface="OpenSans"/>
              </a:rPr>
              <a:t>fact, there are many systems out there that basically use this attack to decrypt </a:t>
            </a:r>
          </a:p>
          <a:p>
            <a:r>
              <a:rPr lang="en-GB" dirty="0">
                <a:latin typeface="OpenSans"/>
              </a:rPr>
              <a:t>encrypted </a:t>
            </a:r>
            <a:r>
              <a:rPr lang="en-GB" dirty="0" smtClean="0">
                <a:latin typeface="OpenSans"/>
              </a:rPr>
              <a:t>DVDs. </a:t>
            </a:r>
          </a:p>
          <a:p>
            <a:endParaRPr lang="en-GB" dirty="0">
              <a:latin typeface="OpenSans"/>
            </a:endParaRPr>
          </a:p>
          <a:p>
            <a:r>
              <a:rPr lang="en-GB" dirty="0" smtClean="0">
                <a:latin typeface="OpenSans"/>
              </a:rPr>
              <a:t>So </a:t>
            </a:r>
            <a:r>
              <a:rPr lang="en-GB" dirty="0">
                <a:latin typeface="OpenSans"/>
              </a:rPr>
              <a:t>the CSS stream cipher is based on something that hardware </a:t>
            </a:r>
            <a:r>
              <a:rPr lang="en-GB" dirty="0" smtClean="0">
                <a:latin typeface="OpenSans"/>
              </a:rPr>
              <a:t>designers </a:t>
            </a:r>
            <a:r>
              <a:rPr lang="en-GB" dirty="0">
                <a:latin typeface="OpenSans"/>
              </a:rPr>
              <a:t>like. It's </a:t>
            </a:r>
            <a:r>
              <a:rPr lang="en-GB" dirty="0">
                <a:solidFill>
                  <a:srgbClr val="FF0000"/>
                </a:solidFill>
                <a:latin typeface="OpenSans"/>
              </a:rPr>
              <a:t>designed to be a hardware stream cipher </a:t>
            </a:r>
            <a:r>
              <a:rPr lang="en-GB" dirty="0">
                <a:latin typeface="OpenSans"/>
              </a:rPr>
              <a:t>that is supposed to </a:t>
            </a:r>
            <a:r>
              <a:rPr lang="en-GB" dirty="0" smtClean="0">
                <a:latin typeface="OpenSans"/>
              </a:rPr>
              <a:t>be </a:t>
            </a:r>
            <a:r>
              <a:rPr lang="en-GB" dirty="0">
                <a:latin typeface="OpenSans"/>
              </a:rPr>
              <a:t>easy to implement in hardware, and is based on a </a:t>
            </a:r>
            <a:r>
              <a:rPr lang="en-GB" dirty="0">
                <a:solidFill>
                  <a:srgbClr val="FF0000"/>
                </a:solidFill>
                <a:latin typeface="OpenSans"/>
              </a:rPr>
              <a:t>mechanism called a linear </a:t>
            </a:r>
            <a:r>
              <a:rPr lang="en-GB" dirty="0" smtClean="0">
                <a:solidFill>
                  <a:srgbClr val="FF0000"/>
                </a:solidFill>
                <a:latin typeface="OpenSans"/>
              </a:rPr>
              <a:t>feedback </a:t>
            </a:r>
            <a:r>
              <a:rPr lang="en-GB" dirty="0">
                <a:solidFill>
                  <a:srgbClr val="FF0000"/>
                </a:solidFill>
                <a:latin typeface="OpenSans"/>
              </a:rPr>
              <a:t>shift register. </a:t>
            </a:r>
            <a:endParaRPr lang="en-GB" dirty="0" smtClean="0">
              <a:solidFill>
                <a:srgbClr val="FF0000"/>
              </a:solidFill>
              <a:latin typeface="OpenSans"/>
            </a:endParaRPr>
          </a:p>
          <a:p>
            <a:endParaRPr lang="en-GB" dirty="0">
              <a:solidFill>
                <a:srgbClr val="FF0000"/>
              </a:solidFill>
              <a:latin typeface="OpenSans"/>
            </a:endParaRPr>
          </a:p>
          <a:p>
            <a:r>
              <a:rPr lang="en-GB" i="1" dirty="0" smtClean="0">
                <a:solidFill>
                  <a:srgbClr val="0070C0"/>
                </a:solidFill>
                <a:latin typeface="OpenSans"/>
              </a:rPr>
              <a:t>So </a:t>
            </a:r>
            <a:r>
              <a:rPr lang="en-GB" i="1" dirty="0">
                <a:solidFill>
                  <a:srgbClr val="0070C0"/>
                </a:solidFill>
                <a:latin typeface="OpenSans"/>
              </a:rPr>
              <a:t>a linear feedback shift register is basically a register </a:t>
            </a:r>
            <a:r>
              <a:rPr lang="en-GB" i="1" dirty="0" smtClean="0">
                <a:solidFill>
                  <a:srgbClr val="0070C0"/>
                </a:solidFill>
                <a:latin typeface="OpenSans"/>
              </a:rPr>
              <a:t>that </a:t>
            </a:r>
            <a:r>
              <a:rPr lang="en-GB" i="1" dirty="0">
                <a:solidFill>
                  <a:srgbClr val="0070C0"/>
                </a:solidFill>
                <a:latin typeface="OpenSans"/>
              </a:rPr>
              <a:t>consists of cells where each cell contains one bit. </a:t>
            </a:r>
            <a:endParaRPr lang="en-GB" b="0" i="1" dirty="0">
              <a:solidFill>
                <a:srgbClr val="0070C0"/>
              </a:solidFill>
              <a:effectLst/>
              <a:latin typeface="OpenSans"/>
            </a:endParaRPr>
          </a:p>
        </p:txBody>
      </p:sp>
    </p:spTree>
    <p:extLst>
      <p:ext uri="{BB962C8B-B14F-4D97-AF65-F5344CB8AC3E}">
        <p14:creationId xmlns:p14="http://schemas.microsoft.com/office/powerpoint/2010/main" val="10944086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868362"/>
          </a:xfrm>
        </p:spPr>
        <p:txBody>
          <a:bodyPr>
            <a:normAutofit fontScale="90000"/>
          </a:bodyPr>
          <a:lstStyle/>
          <a:p>
            <a:r>
              <a:rPr lang="en-US" dirty="0" smtClean="0">
                <a:solidFill>
                  <a:schemeClr val="tx1"/>
                </a:solidFill>
                <a:latin typeface="Times New Roman" pitchFamily="18" charset="0"/>
                <a:cs typeface="Times New Roman" pitchFamily="18" charset="0"/>
              </a:rPr>
              <a:t>Old example </a:t>
            </a:r>
            <a:r>
              <a:rPr lang="en-US" sz="2700" dirty="0" smtClean="0">
                <a:solidFill>
                  <a:schemeClr val="tx1"/>
                </a:solidFill>
                <a:latin typeface="Times New Roman" pitchFamily="18" charset="0"/>
                <a:cs typeface="Times New Roman" pitchFamily="18" charset="0"/>
              </a:rPr>
              <a:t>(hardware)</a:t>
            </a:r>
            <a:r>
              <a:rPr lang="en-US" dirty="0" smtClean="0">
                <a:solidFill>
                  <a:schemeClr val="tx1"/>
                </a:solidFill>
                <a:latin typeface="Times New Roman" pitchFamily="18" charset="0"/>
                <a:cs typeface="Times New Roman" pitchFamily="18" charset="0"/>
              </a:rPr>
              <a:t>:   CSS    </a:t>
            </a:r>
            <a:r>
              <a:rPr lang="en-US" sz="2700" dirty="0" smtClean="0">
                <a:solidFill>
                  <a:schemeClr val="tx1"/>
                </a:solidFill>
                <a:latin typeface="Times New Roman" pitchFamily="18" charset="0"/>
                <a:cs typeface="Times New Roman" pitchFamily="18" charset="0"/>
              </a:rPr>
              <a:t>(badly broken)</a:t>
            </a:r>
            <a:endParaRPr lang="en-US" sz="27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5562600"/>
          </a:xfrm>
        </p:spPr>
        <p:txBody>
          <a:bodyPr>
            <a:normAutofit/>
          </a:bodyPr>
          <a:lstStyle/>
          <a:p>
            <a:pPr marL="0" indent="0">
              <a:buNone/>
            </a:pPr>
            <a:r>
              <a:rPr lang="en-US" dirty="0" smtClean="0"/>
              <a:t>Linear feedback shift register  (LFSR):</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8" name="Footer Placeholder 7"/>
          <p:cNvSpPr>
            <a:spLocks noGrp="1"/>
          </p:cNvSpPr>
          <p:nvPr>
            <p:ph type="ftr" sz="quarter" idx="11"/>
          </p:nvPr>
        </p:nvSpPr>
        <p:spPr/>
        <p:txBody>
          <a:bodyPr/>
          <a:lstStyle/>
          <a:p>
            <a:r>
              <a:rPr lang="en-US" smtClean="0"/>
              <a:t>FAST-NUCES</a:t>
            </a:r>
            <a:endParaRPr lang="en-US"/>
          </a:p>
        </p:txBody>
      </p:sp>
      <p:pic>
        <p:nvPicPr>
          <p:cNvPr id="9" name="Picture 8"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1295400" y="2225200"/>
              <a:ext cx="6789240" cy="1366200"/>
            </p14:xfrm>
          </p:contentPart>
        </mc:Choice>
        <mc:Fallback xmlns="">
          <p:pic>
            <p:nvPicPr>
              <p:cNvPr id="10" name="Ink 9"/>
              <p:cNvPicPr/>
              <p:nvPr/>
            </p:nvPicPr>
            <p:blipFill>
              <a:blip r:embed="rId5"/>
              <a:stretch>
                <a:fillRect/>
              </a:stretch>
            </p:blipFill>
            <p:spPr>
              <a:xfrm>
                <a:off x="1283880" y="2214040"/>
                <a:ext cx="6808680" cy="1388880"/>
              </a:xfrm>
              <a:prstGeom prst="rect">
                <a:avLst/>
              </a:prstGeom>
            </p:spPr>
          </p:pic>
        </mc:Fallback>
      </mc:AlternateContent>
    </p:spTree>
    <p:extLst>
      <p:ext uri="{BB962C8B-B14F-4D97-AF65-F5344CB8AC3E}">
        <p14:creationId xmlns:p14="http://schemas.microsoft.com/office/powerpoint/2010/main" val="13759779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533400"/>
            <a:ext cx="8991600" cy="4801314"/>
          </a:xfrm>
          <a:prstGeom prst="rect">
            <a:avLst/>
          </a:prstGeom>
        </p:spPr>
        <p:txBody>
          <a:bodyPr wrap="square">
            <a:spAutoFit/>
          </a:bodyPr>
          <a:lstStyle/>
          <a:p>
            <a:r>
              <a:rPr lang="en-GB" dirty="0" smtClean="0">
                <a:latin typeface="OpenSans"/>
              </a:rPr>
              <a:t>Then </a:t>
            </a:r>
            <a:r>
              <a:rPr lang="en-GB" dirty="0">
                <a:latin typeface="OpenSans"/>
              </a:rPr>
              <a:t>basically </a:t>
            </a:r>
            <a:r>
              <a:rPr lang="en-GB" dirty="0" smtClean="0">
                <a:latin typeface="OpenSans"/>
              </a:rPr>
              <a:t>what </a:t>
            </a:r>
            <a:r>
              <a:rPr lang="en-GB" dirty="0">
                <a:latin typeface="OpenSans"/>
              </a:rPr>
              <a:t>happens is there are these taps into certain cells, not all the cells, certain </a:t>
            </a:r>
            <a:r>
              <a:rPr lang="en-GB" dirty="0" smtClean="0">
                <a:latin typeface="OpenSans"/>
              </a:rPr>
              <a:t>positions </a:t>
            </a:r>
            <a:r>
              <a:rPr lang="en-GB" dirty="0">
                <a:latin typeface="OpenSans"/>
              </a:rPr>
              <a:t>are called taps.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then these taps feed into an XOR and then at </a:t>
            </a:r>
            <a:r>
              <a:rPr lang="en-GB" dirty="0" smtClean="0">
                <a:latin typeface="OpenSans"/>
              </a:rPr>
              <a:t>every </a:t>
            </a:r>
            <a:r>
              <a:rPr lang="en-GB" dirty="0">
                <a:latin typeface="OpenSans"/>
              </a:rPr>
              <a:t>clock cycle, the shift register shifts to the left. </a:t>
            </a:r>
            <a:endParaRPr lang="en-GB" dirty="0" smtClean="0">
              <a:latin typeface="OpenSans"/>
            </a:endParaRPr>
          </a:p>
          <a:p>
            <a:endParaRPr lang="en-GB" dirty="0">
              <a:latin typeface="OpenSans"/>
            </a:endParaRPr>
          </a:p>
          <a:p>
            <a:r>
              <a:rPr lang="en-GB" dirty="0" smtClean="0">
                <a:latin typeface="OpenSans"/>
              </a:rPr>
              <a:t>The </a:t>
            </a:r>
            <a:r>
              <a:rPr lang="en-GB" dirty="0">
                <a:latin typeface="OpenSans"/>
              </a:rPr>
              <a:t>last bit falls off </a:t>
            </a:r>
            <a:r>
              <a:rPr lang="en-GB" dirty="0" smtClean="0">
                <a:latin typeface="OpenSans"/>
              </a:rPr>
              <a:t>and </a:t>
            </a:r>
            <a:r>
              <a:rPr lang="en-GB" dirty="0">
                <a:latin typeface="OpenSans"/>
              </a:rPr>
              <a:t>then the first bit becomes the result of this XOR.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you can see that </a:t>
            </a:r>
            <a:r>
              <a:rPr lang="en-GB" dirty="0" smtClean="0">
                <a:latin typeface="OpenSans"/>
              </a:rPr>
              <a:t>this </a:t>
            </a:r>
            <a:r>
              <a:rPr lang="en-GB" dirty="0">
                <a:latin typeface="OpenSans"/>
              </a:rPr>
              <a:t>is a very simple mechanism to implement, and in hardware takes very few </a:t>
            </a:r>
            <a:r>
              <a:rPr lang="en-GB" dirty="0" smtClean="0">
                <a:latin typeface="OpenSans"/>
              </a:rPr>
              <a:t>transistors</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Just </a:t>
            </a:r>
            <a:r>
              <a:rPr lang="en-GB" dirty="0">
                <a:latin typeface="OpenSans"/>
              </a:rPr>
              <a:t>the shift right, the last bit falls off and the first bit just </a:t>
            </a:r>
            <a:r>
              <a:rPr lang="en-GB" dirty="0" smtClean="0">
                <a:latin typeface="OpenSans"/>
              </a:rPr>
              <a:t>becomes </a:t>
            </a:r>
            <a:r>
              <a:rPr lang="en-GB" dirty="0">
                <a:latin typeface="OpenSans"/>
              </a:rPr>
              <a:t>the XOR of the previous bits. </a:t>
            </a:r>
            <a:endParaRPr lang="en-GB" dirty="0" smtClean="0">
              <a:latin typeface="OpenSans"/>
            </a:endParaRPr>
          </a:p>
          <a:p>
            <a:endParaRPr lang="en-GB" dirty="0">
              <a:latin typeface="OpenSans"/>
            </a:endParaRPr>
          </a:p>
          <a:p>
            <a:r>
              <a:rPr lang="en-GB" b="1" dirty="0" smtClean="0">
                <a:solidFill>
                  <a:srgbClr val="FF0000"/>
                </a:solidFill>
                <a:effectLst>
                  <a:outerShdw blurRad="38100" dist="38100" dir="2700000" algn="tl">
                    <a:srgbClr val="000000">
                      <a:alpha val="43137"/>
                    </a:srgbClr>
                  </a:outerShdw>
                </a:effectLst>
                <a:latin typeface="OpenSans"/>
              </a:rPr>
              <a:t>So </a:t>
            </a:r>
            <a:r>
              <a:rPr lang="en-GB" b="1" dirty="0">
                <a:solidFill>
                  <a:srgbClr val="FF0000"/>
                </a:solidFill>
                <a:effectLst>
                  <a:outerShdw blurRad="38100" dist="38100" dir="2700000" algn="tl">
                    <a:srgbClr val="000000">
                      <a:alpha val="43137"/>
                    </a:srgbClr>
                  </a:outerShdw>
                </a:effectLst>
                <a:latin typeface="OpenSans"/>
              </a:rPr>
              <a:t>the seed for this LFSR </a:t>
            </a:r>
            <a:r>
              <a:rPr lang="en-GB" b="1" dirty="0" smtClean="0">
                <a:solidFill>
                  <a:srgbClr val="FF0000"/>
                </a:solidFill>
                <a:effectLst>
                  <a:outerShdw blurRad="38100" dist="38100" dir="2700000" algn="tl">
                    <a:srgbClr val="000000">
                      <a:alpha val="43137"/>
                    </a:srgbClr>
                  </a:outerShdw>
                </a:effectLst>
                <a:latin typeface="OpenSans"/>
              </a:rPr>
              <a:t>basically</a:t>
            </a:r>
            <a:r>
              <a:rPr lang="en-GB" b="1" dirty="0">
                <a:solidFill>
                  <a:srgbClr val="FF0000"/>
                </a:solidFill>
                <a:effectLst>
                  <a:outerShdw blurRad="38100" dist="38100" dir="2700000" algn="tl">
                    <a:srgbClr val="000000">
                      <a:alpha val="43137"/>
                    </a:srgbClr>
                  </a:outerShdw>
                </a:effectLst>
                <a:latin typeface="OpenSans"/>
              </a:rPr>
              <a:t>, is the initial state of the LFSR</a:t>
            </a:r>
            <a:r>
              <a:rPr lang="en-GB" dirty="0">
                <a:latin typeface="OpenSans"/>
              </a:rPr>
              <a:t>. </a:t>
            </a:r>
            <a:endParaRPr lang="en-GB" dirty="0" smtClean="0">
              <a:latin typeface="OpenSans"/>
            </a:endParaRPr>
          </a:p>
          <a:p>
            <a:endParaRPr lang="en-GB" dirty="0">
              <a:latin typeface="OpenSans"/>
            </a:endParaRPr>
          </a:p>
          <a:p>
            <a:r>
              <a:rPr lang="en-GB" dirty="0">
                <a:latin typeface="OpenSans"/>
              </a:rPr>
              <a:t>And it is the basis of a number of stream ciphers.</a:t>
            </a:r>
          </a:p>
        </p:txBody>
      </p:sp>
    </p:spTree>
    <p:extLst>
      <p:ext uri="{BB962C8B-B14F-4D97-AF65-F5344CB8AC3E}">
        <p14:creationId xmlns:p14="http://schemas.microsoft.com/office/powerpoint/2010/main" val="6566791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1166843"/>
            <a:ext cx="8915400" cy="4493538"/>
          </a:xfrm>
          <a:prstGeom prst="rect">
            <a:avLst/>
          </a:prstGeom>
        </p:spPr>
        <p:txBody>
          <a:bodyPr wrap="square">
            <a:spAutoFit/>
          </a:bodyPr>
          <a:lstStyle/>
          <a:p>
            <a:r>
              <a:rPr lang="en-GB" dirty="0" smtClean="0">
                <a:latin typeface="OpenSans"/>
              </a:rPr>
              <a:t>So </a:t>
            </a:r>
            <a:r>
              <a:rPr lang="en-GB" dirty="0">
                <a:latin typeface="OpenSans"/>
              </a:rPr>
              <a:t>here are some examples. </a:t>
            </a:r>
            <a:endParaRPr lang="en-GB" dirty="0" smtClean="0">
              <a:latin typeface="OpenSans"/>
            </a:endParaRPr>
          </a:p>
          <a:p>
            <a:endParaRPr lang="en-GB" dirty="0" smtClean="0">
              <a:latin typeface="OpenSans"/>
            </a:endParaRPr>
          </a:p>
          <a:p>
            <a:endParaRPr lang="en-GB" sz="2000" dirty="0">
              <a:latin typeface="OpenSans"/>
            </a:endParaRPr>
          </a:p>
          <a:p>
            <a:pPr marL="285750" indent="-285750">
              <a:buFont typeface="Arial" panose="020B0604020202020204" pitchFamily="34" charset="0"/>
              <a:buChar char="•"/>
            </a:pPr>
            <a:r>
              <a:rPr lang="en-GB" sz="2000" dirty="0" smtClean="0">
                <a:latin typeface="OpenSans"/>
              </a:rPr>
              <a:t>DVD </a:t>
            </a:r>
            <a:r>
              <a:rPr lang="en-GB" sz="2000" dirty="0">
                <a:latin typeface="OpenSans"/>
              </a:rPr>
              <a:t>encryption uses two </a:t>
            </a:r>
            <a:r>
              <a:rPr lang="en-GB" sz="2000" dirty="0" smtClean="0">
                <a:latin typeface="OpenSans"/>
              </a:rPr>
              <a:t>LFSRs.  == </a:t>
            </a:r>
            <a:r>
              <a:rPr lang="en-US" sz="2000" dirty="0"/>
              <a:t>DVD encryption (CSS):    2 </a:t>
            </a:r>
            <a:r>
              <a:rPr lang="en-US" sz="2000" dirty="0" smtClean="0"/>
              <a:t>LFSRs</a:t>
            </a:r>
            <a:endParaRPr lang="en-GB" sz="2000" dirty="0" smtClean="0">
              <a:latin typeface="OpenSans"/>
            </a:endParaRPr>
          </a:p>
          <a:p>
            <a:endParaRPr lang="en-GB" sz="2000" dirty="0" smtClean="0">
              <a:latin typeface="OpenSans"/>
            </a:endParaRPr>
          </a:p>
          <a:p>
            <a:pPr marL="285750" indent="-285750">
              <a:buFont typeface="Arial" panose="020B0604020202020204" pitchFamily="34" charset="0"/>
              <a:buChar char="•"/>
            </a:pPr>
            <a:r>
              <a:rPr lang="en-GB" sz="2000" dirty="0" smtClean="0">
                <a:latin typeface="OpenSans"/>
              </a:rPr>
              <a:t>GSM </a:t>
            </a:r>
            <a:r>
              <a:rPr lang="en-GB" sz="2000" dirty="0">
                <a:latin typeface="OpenSans"/>
              </a:rPr>
              <a:t>encryption, these are algorithms called </a:t>
            </a:r>
            <a:r>
              <a:rPr lang="en-US" sz="2000" dirty="0"/>
              <a:t>GSM encryption (A5/1,2): </a:t>
            </a:r>
            <a:r>
              <a:rPr lang="en-US" sz="2000" dirty="0" smtClean="0"/>
              <a:t>3 LFSRs. </a:t>
            </a:r>
            <a:r>
              <a:rPr lang="en-GB" sz="2000" dirty="0" smtClean="0">
                <a:latin typeface="OpenSans"/>
              </a:rPr>
              <a:t>And </a:t>
            </a:r>
            <a:r>
              <a:rPr lang="en-GB" sz="2000" dirty="0">
                <a:latin typeface="OpenSans"/>
              </a:rPr>
              <a:t>that </a:t>
            </a:r>
            <a:r>
              <a:rPr lang="en-GB" sz="2000" dirty="0" smtClean="0">
                <a:latin typeface="OpenSans"/>
              </a:rPr>
              <a:t>uses </a:t>
            </a:r>
            <a:r>
              <a:rPr lang="en-GB" sz="2000" dirty="0">
                <a:latin typeface="OpenSans"/>
              </a:rPr>
              <a:t>three LFSRs. </a:t>
            </a:r>
            <a:endParaRPr lang="en-GB" sz="2000" dirty="0" smtClean="0">
              <a:latin typeface="OpenSans"/>
            </a:endParaRPr>
          </a:p>
          <a:p>
            <a:endParaRPr lang="en-GB" sz="2000" dirty="0">
              <a:latin typeface="OpenSans"/>
            </a:endParaRPr>
          </a:p>
          <a:p>
            <a:pPr marL="285750" indent="-285750">
              <a:buFont typeface="Arial" panose="020B0604020202020204" pitchFamily="34" charset="0"/>
              <a:buChar char="•"/>
            </a:pPr>
            <a:r>
              <a:rPr lang="en-GB" sz="2000" dirty="0" smtClean="0">
                <a:latin typeface="OpenSans"/>
              </a:rPr>
              <a:t>Bluetooth </a:t>
            </a:r>
            <a:r>
              <a:rPr lang="en-GB" sz="2000" dirty="0">
                <a:latin typeface="OpenSans"/>
              </a:rPr>
              <a:t>encryption is an algorithm called, </a:t>
            </a:r>
            <a:r>
              <a:rPr lang="en-GB" sz="2000" dirty="0" smtClean="0">
                <a:latin typeface="OpenSans"/>
              </a:rPr>
              <a:t>E(0). </a:t>
            </a:r>
            <a:r>
              <a:rPr lang="en-GB" sz="2000" dirty="0">
                <a:latin typeface="OpenSans"/>
              </a:rPr>
              <a:t>These are all </a:t>
            </a:r>
          </a:p>
          <a:p>
            <a:r>
              <a:rPr lang="en-GB" sz="2000" dirty="0">
                <a:latin typeface="OpenSans"/>
              </a:rPr>
              <a:t>stream ciphers, and that uses four LFSRs. </a:t>
            </a:r>
            <a:r>
              <a:rPr lang="en-GB" sz="2000" dirty="0" smtClean="0">
                <a:latin typeface="OpenSans"/>
              </a:rPr>
              <a:t> == </a:t>
            </a:r>
            <a:r>
              <a:rPr lang="en-US" sz="2000" dirty="0"/>
              <a:t>Bluetooth (E0):   4 LFSRs</a:t>
            </a:r>
          </a:p>
          <a:p>
            <a:endParaRPr lang="en-GB" dirty="0" smtClean="0">
              <a:latin typeface="OpenSans"/>
            </a:endParaRPr>
          </a:p>
          <a:p>
            <a:endParaRPr lang="en-GB" dirty="0">
              <a:latin typeface="OpenSans"/>
            </a:endParaRPr>
          </a:p>
          <a:p>
            <a:r>
              <a:rPr lang="en-GB" dirty="0" smtClean="0">
                <a:latin typeface="OpenSans"/>
              </a:rPr>
              <a:t>They all Turns </a:t>
            </a:r>
            <a:r>
              <a:rPr lang="en-GB" dirty="0">
                <a:latin typeface="OpenSans"/>
              </a:rPr>
              <a:t>out </a:t>
            </a:r>
            <a:r>
              <a:rPr lang="en-GB" dirty="0" smtClean="0">
                <a:latin typeface="OpenSans"/>
              </a:rPr>
              <a:t>to be badly </a:t>
            </a:r>
            <a:r>
              <a:rPr lang="en-GB" dirty="0">
                <a:latin typeface="OpenSans"/>
              </a:rPr>
              <a:t>broken, </a:t>
            </a:r>
            <a:r>
              <a:rPr lang="en-GB" dirty="0" smtClean="0">
                <a:latin typeface="OpenSans"/>
              </a:rPr>
              <a:t>and </a:t>
            </a:r>
            <a:r>
              <a:rPr lang="en-GB" dirty="0">
                <a:latin typeface="OpenSans"/>
              </a:rPr>
              <a:t>actually really should not be trusted for encrypting traffic, but they're all </a:t>
            </a:r>
            <a:r>
              <a:rPr lang="en-GB" dirty="0" smtClean="0">
                <a:latin typeface="OpenSans"/>
              </a:rPr>
              <a:t>implemented </a:t>
            </a:r>
            <a:r>
              <a:rPr lang="en-GB" dirty="0">
                <a:latin typeface="OpenSans"/>
              </a:rPr>
              <a:t>in hardware, so it's a little difficult now to change what the hardware </a:t>
            </a:r>
            <a:r>
              <a:rPr lang="en-GB" dirty="0" smtClean="0">
                <a:latin typeface="OpenSans"/>
              </a:rPr>
              <a:t>does</a:t>
            </a:r>
            <a:r>
              <a:rPr lang="en-GB" dirty="0">
                <a:latin typeface="OpenSans"/>
              </a:rPr>
              <a:t>.</a:t>
            </a:r>
            <a:endParaRPr lang="en-GB" dirty="0">
              <a:latin typeface="OpenSans"/>
            </a:endParaRPr>
          </a:p>
        </p:txBody>
      </p:sp>
    </p:spTree>
    <p:extLst>
      <p:ext uri="{BB962C8B-B14F-4D97-AF65-F5344CB8AC3E}">
        <p14:creationId xmlns:p14="http://schemas.microsoft.com/office/powerpoint/2010/main" val="42793930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457200"/>
            <a:ext cx="8915400" cy="4247317"/>
          </a:xfrm>
          <a:prstGeom prst="rect">
            <a:avLst/>
          </a:prstGeom>
        </p:spPr>
        <p:txBody>
          <a:bodyPr wrap="square">
            <a:spAutoFit/>
          </a:bodyPr>
          <a:lstStyle/>
          <a:p>
            <a:r>
              <a:rPr lang="en-GB" dirty="0" smtClean="0">
                <a:latin typeface="OpenSans"/>
              </a:rPr>
              <a:t>So</a:t>
            </a:r>
            <a:r>
              <a:rPr lang="en-GB" dirty="0">
                <a:latin typeface="OpenSans"/>
              </a:rPr>
              <a:t>, let's describe how CSS actually works. So, </a:t>
            </a:r>
            <a:r>
              <a:rPr lang="en-GB" dirty="0" smtClean="0">
                <a:latin typeface="OpenSans"/>
              </a:rPr>
              <a:t>the </a:t>
            </a:r>
            <a:r>
              <a:rPr lang="en-GB" dirty="0">
                <a:latin typeface="OpenSans"/>
              </a:rPr>
              <a:t>key for CSS is five bytes, namely 40 bits, five times eight is 40 bits. </a:t>
            </a:r>
            <a:endParaRPr lang="en-GB" dirty="0" smtClean="0">
              <a:latin typeface="OpenSans"/>
            </a:endParaRPr>
          </a:p>
          <a:p>
            <a:endParaRPr lang="en-GB" dirty="0">
              <a:latin typeface="OpenSans"/>
            </a:endParaRPr>
          </a:p>
          <a:p>
            <a:r>
              <a:rPr lang="en-GB" dirty="0" smtClean="0">
                <a:latin typeface="OpenSans"/>
              </a:rPr>
              <a:t>The</a:t>
            </a:r>
            <a:r>
              <a:rPr lang="en-GB" dirty="0">
                <a:latin typeface="OpenSans"/>
              </a:rPr>
              <a:t> </a:t>
            </a:r>
            <a:r>
              <a:rPr lang="en-GB" dirty="0" smtClean="0">
                <a:latin typeface="OpenSans"/>
              </a:rPr>
              <a:t>reason </a:t>
            </a:r>
            <a:r>
              <a:rPr lang="en-GB" dirty="0">
                <a:latin typeface="OpenSans"/>
              </a:rPr>
              <a:t>they had to limit themselves to only 40 bits is that DVD encryption was </a:t>
            </a:r>
          </a:p>
          <a:p>
            <a:r>
              <a:rPr lang="en-GB" dirty="0">
                <a:latin typeface="OpenSans"/>
              </a:rPr>
              <a:t>designed at a time where U.S. Export regulations only allowed for export of </a:t>
            </a:r>
          </a:p>
          <a:p>
            <a:r>
              <a:rPr lang="en-GB" dirty="0" err="1">
                <a:latin typeface="OpenSans"/>
              </a:rPr>
              <a:t>crpyto</a:t>
            </a:r>
            <a:r>
              <a:rPr lang="en-GB" dirty="0">
                <a:latin typeface="OpenSans"/>
              </a:rPr>
              <a:t> algorithms where the key was only 40 bits.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the designers of CSS were </a:t>
            </a:r>
            <a:r>
              <a:rPr lang="en-GB" dirty="0" smtClean="0">
                <a:latin typeface="OpenSans"/>
              </a:rPr>
              <a:t>already </a:t>
            </a:r>
            <a:r>
              <a:rPr lang="en-GB" dirty="0">
                <a:latin typeface="OpenSans"/>
              </a:rPr>
              <a:t>limited to very, very short keys. Just 40 bit keys. </a:t>
            </a:r>
            <a:endParaRPr lang="en-GB" dirty="0" smtClean="0">
              <a:latin typeface="OpenSans"/>
            </a:endParaRPr>
          </a:p>
          <a:p>
            <a:endParaRPr lang="en-GB" dirty="0">
              <a:latin typeface="OpenSans"/>
            </a:endParaRPr>
          </a:p>
          <a:p>
            <a:r>
              <a:rPr lang="en-GB" dirty="0" smtClean="0">
                <a:latin typeface="OpenSans"/>
              </a:rPr>
              <a:t>So</a:t>
            </a:r>
            <a:r>
              <a:rPr lang="en-GB" dirty="0">
                <a:latin typeface="OpenSans"/>
              </a:rPr>
              <a:t>, their design works </a:t>
            </a:r>
            <a:r>
              <a:rPr lang="en-GB" dirty="0" smtClean="0">
                <a:latin typeface="OpenSans"/>
              </a:rPr>
              <a:t>as </a:t>
            </a:r>
            <a:r>
              <a:rPr lang="en-GB" dirty="0">
                <a:latin typeface="OpenSans"/>
              </a:rPr>
              <a:t>follows. Basically, CSS uses two LFSR's. One is a 17-bit LFSR. </a:t>
            </a:r>
            <a:endParaRPr lang="en-GB" dirty="0" smtClean="0">
              <a:latin typeface="OpenSans"/>
            </a:endParaRPr>
          </a:p>
          <a:p>
            <a:endParaRPr lang="en-GB" dirty="0">
              <a:latin typeface="OpenSans"/>
            </a:endParaRPr>
          </a:p>
          <a:p>
            <a:r>
              <a:rPr lang="en-GB" dirty="0" smtClean="0">
                <a:latin typeface="OpenSans"/>
              </a:rPr>
              <a:t>In </a:t>
            </a:r>
            <a:r>
              <a:rPr lang="en-GB" dirty="0">
                <a:latin typeface="OpenSans"/>
              </a:rPr>
              <a:t>other words, </a:t>
            </a:r>
            <a:r>
              <a:rPr lang="en-GB" dirty="0" smtClean="0">
                <a:latin typeface="OpenSans"/>
              </a:rPr>
              <a:t>the </a:t>
            </a:r>
            <a:r>
              <a:rPr lang="en-GB" dirty="0">
                <a:latin typeface="OpenSans"/>
              </a:rPr>
              <a:t>register contains 17 bits. And the other one is a 25-bit LFSR, </a:t>
            </a:r>
          </a:p>
          <a:p>
            <a:r>
              <a:rPr lang="en-GB" dirty="0">
                <a:latin typeface="OpenSans"/>
              </a:rPr>
              <a:t>it's a little bit longer, 25-bit LFSR. </a:t>
            </a:r>
            <a:endParaRPr lang="en-GB" dirty="0" smtClean="0">
              <a:latin typeface="OpenSans"/>
            </a:endParaRPr>
          </a:p>
        </p:txBody>
      </p:sp>
    </p:spTree>
    <p:extLst>
      <p:ext uri="{BB962C8B-B14F-4D97-AF65-F5344CB8AC3E}">
        <p14:creationId xmlns:p14="http://schemas.microsoft.com/office/powerpoint/2010/main" val="25510813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839200" cy="4801314"/>
          </a:xfrm>
          <a:prstGeom prst="rect">
            <a:avLst/>
          </a:prstGeom>
        </p:spPr>
        <p:txBody>
          <a:bodyPr wrap="square">
            <a:spAutoFit/>
          </a:bodyPr>
          <a:lstStyle/>
          <a:p>
            <a:r>
              <a:rPr lang="en-GB" dirty="0">
                <a:solidFill>
                  <a:srgbClr val="FF0000"/>
                </a:solidFill>
                <a:latin typeface="OpenSans"/>
              </a:rPr>
              <a:t>And the way these LFSRs are seeded </a:t>
            </a:r>
            <a:r>
              <a:rPr lang="en-GB" dirty="0" smtClean="0">
                <a:solidFill>
                  <a:srgbClr val="FF0000"/>
                </a:solidFill>
                <a:latin typeface="OpenSans"/>
              </a:rPr>
              <a:t>is </a:t>
            </a:r>
            <a:r>
              <a:rPr lang="en-GB" dirty="0">
                <a:solidFill>
                  <a:srgbClr val="FF0000"/>
                </a:solidFill>
                <a:latin typeface="OpenSans"/>
              </a:rPr>
              <a:t>as follows. </a:t>
            </a:r>
            <a:r>
              <a:rPr lang="en-GB" dirty="0" smtClean="0">
                <a:solidFill>
                  <a:srgbClr val="FF0000"/>
                </a:solidFill>
                <a:latin typeface="OpenSans"/>
              </a:rPr>
              <a:t>So </a:t>
            </a:r>
            <a:r>
              <a:rPr lang="en-GB" dirty="0">
                <a:solidFill>
                  <a:srgbClr val="FF0000"/>
                </a:solidFill>
                <a:latin typeface="OpenSans"/>
              </a:rPr>
              <a:t>the key for the encryption, basically looks as follows. </a:t>
            </a:r>
          </a:p>
          <a:p>
            <a:endParaRPr lang="en-GB" dirty="0" smtClean="0">
              <a:latin typeface="OpenSans"/>
            </a:endParaRPr>
          </a:p>
          <a:p>
            <a:r>
              <a:rPr lang="en-GB" dirty="0" smtClean="0">
                <a:latin typeface="OpenSans"/>
              </a:rPr>
              <a:t>You </a:t>
            </a:r>
            <a:r>
              <a:rPr lang="en-GB" dirty="0">
                <a:latin typeface="OpenSans"/>
              </a:rPr>
              <a:t>start off with a one, and you concatenate to it the first two bytes of </a:t>
            </a:r>
          </a:p>
          <a:p>
            <a:r>
              <a:rPr lang="en-GB" dirty="0">
                <a:latin typeface="OpenSans"/>
              </a:rPr>
              <a:t>the key. </a:t>
            </a:r>
            <a:endParaRPr lang="en-GB" dirty="0" smtClean="0">
              <a:latin typeface="OpenSans"/>
            </a:endParaRPr>
          </a:p>
          <a:p>
            <a:endParaRPr lang="en-GB" dirty="0">
              <a:latin typeface="OpenSans"/>
            </a:endParaRPr>
          </a:p>
          <a:p>
            <a:r>
              <a:rPr lang="en-GB" dirty="0" smtClean="0">
                <a:latin typeface="OpenSans"/>
              </a:rPr>
              <a:t>And </a:t>
            </a:r>
            <a:r>
              <a:rPr lang="en-GB" dirty="0">
                <a:latin typeface="OpenSans"/>
              </a:rPr>
              <a:t>that's the initial state of the LFSR. </a:t>
            </a:r>
          </a:p>
          <a:p>
            <a:endParaRPr lang="en-GB" dirty="0" smtClean="0">
              <a:latin typeface="OpenSans"/>
            </a:endParaRPr>
          </a:p>
          <a:p>
            <a:r>
              <a:rPr lang="en-GB" dirty="0" smtClean="0">
                <a:latin typeface="OpenSans"/>
              </a:rPr>
              <a:t>And </a:t>
            </a:r>
            <a:r>
              <a:rPr lang="en-GB" dirty="0">
                <a:latin typeface="OpenSans"/>
              </a:rPr>
              <a:t>then the second LFSR basically is </a:t>
            </a:r>
            <a:r>
              <a:rPr lang="en-GB" dirty="0" smtClean="0">
                <a:latin typeface="OpenSans"/>
              </a:rPr>
              <a:t>initialized </a:t>
            </a:r>
            <a:r>
              <a:rPr lang="en-GB" dirty="0">
                <a:latin typeface="OpenSans"/>
              </a:rPr>
              <a:t>the same way. </a:t>
            </a:r>
          </a:p>
          <a:p>
            <a:endParaRPr lang="en-GB" dirty="0" smtClean="0">
              <a:latin typeface="OpenSans"/>
            </a:endParaRPr>
          </a:p>
          <a:p>
            <a:r>
              <a:rPr lang="en-GB" dirty="0" smtClean="0">
                <a:latin typeface="OpenSans"/>
              </a:rPr>
              <a:t>One </a:t>
            </a:r>
            <a:r>
              <a:rPr lang="en-GB" dirty="0">
                <a:latin typeface="OpenSans"/>
              </a:rPr>
              <a:t>concatenated the last three bytes of the key. And that's </a:t>
            </a:r>
            <a:r>
              <a:rPr lang="en-GB" dirty="0" smtClean="0">
                <a:latin typeface="OpenSans"/>
              </a:rPr>
              <a:t>loaded </a:t>
            </a:r>
            <a:r>
              <a:rPr lang="en-GB" dirty="0">
                <a:latin typeface="OpenSans"/>
              </a:rPr>
              <a:t>into the initial state of the LFSR. </a:t>
            </a:r>
            <a:endParaRPr lang="en-GB" dirty="0" smtClean="0">
              <a:latin typeface="OpenSans"/>
            </a:endParaRPr>
          </a:p>
          <a:p>
            <a:endParaRPr lang="en-GB" b="1" dirty="0">
              <a:solidFill>
                <a:srgbClr val="FF0000"/>
              </a:solidFill>
              <a:latin typeface="OpenSans"/>
            </a:endParaRPr>
          </a:p>
          <a:p>
            <a:r>
              <a:rPr lang="en-GB" b="1" dirty="0" smtClean="0">
                <a:solidFill>
                  <a:srgbClr val="FF0000"/>
                </a:solidFill>
                <a:latin typeface="OpenSans"/>
              </a:rPr>
              <a:t>You </a:t>
            </a:r>
            <a:r>
              <a:rPr lang="en-GB" b="1" dirty="0">
                <a:solidFill>
                  <a:srgbClr val="FF0000"/>
                </a:solidFill>
                <a:latin typeface="OpenSans"/>
              </a:rPr>
              <a:t>can see that the first two bytes are </a:t>
            </a:r>
            <a:r>
              <a:rPr lang="en-GB" b="1" dirty="0" smtClean="0">
                <a:solidFill>
                  <a:srgbClr val="FF0000"/>
                </a:solidFill>
                <a:latin typeface="OpenSans"/>
              </a:rPr>
              <a:t>sixteen </a:t>
            </a:r>
            <a:r>
              <a:rPr lang="en-GB" b="1" dirty="0">
                <a:solidFill>
                  <a:srgbClr val="FF0000"/>
                </a:solidFill>
                <a:latin typeface="OpenSans"/>
              </a:rPr>
              <a:t>bits, plus leading one, that's seventeen bits overall, whereas the second </a:t>
            </a:r>
            <a:r>
              <a:rPr lang="en-GB" b="1" dirty="0" smtClean="0">
                <a:solidFill>
                  <a:srgbClr val="FF0000"/>
                </a:solidFill>
                <a:latin typeface="OpenSans"/>
              </a:rPr>
              <a:t>LFSR </a:t>
            </a:r>
            <a:r>
              <a:rPr lang="en-GB" b="1" dirty="0">
                <a:solidFill>
                  <a:srgbClr val="FF0000"/>
                </a:solidFill>
                <a:latin typeface="OpenSans"/>
              </a:rPr>
              <a:t>is 24 bits plus one which is 25 bits. </a:t>
            </a:r>
            <a:endParaRPr lang="en-GB" b="1" dirty="0" smtClean="0">
              <a:solidFill>
                <a:srgbClr val="FF0000"/>
              </a:solidFill>
              <a:latin typeface="OpenSans"/>
            </a:endParaRPr>
          </a:p>
          <a:p>
            <a:endParaRPr lang="en-GB" dirty="0">
              <a:latin typeface="OpenSans"/>
            </a:endParaRPr>
          </a:p>
        </p:txBody>
      </p:sp>
    </p:spTree>
    <p:extLst>
      <p:ext uri="{BB962C8B-B14F-4D97-AF65-F5344CB8AC3E}">
        <p14:creationId xmlns:p14="http://schemas.microsoft.com/office/powerpoint/2010/main" val="15793385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normAutofit fontScale="90000"/>
          </a:bodyPr>
          <a:lstStyle/>
          <a:p>
            <a:r>
              <a:rPr lang="en-US" b="1" dirty="0" smtClean="0">
                <a:solidFill>
                  <a:schemeClr val="tx1"/>
                </a:solidFill>
                <a:latin typeface="Times New Roman" pitchFamily="18" charset="0"/>
                <a:cs typeface="Times New Roman" pitchFamily="18" charset="0"/>
              </a:rPr>
              <a:t>Old example </a:t>
            </a:r>
            <a:r>
              <a:rPr lang="en-US" sz="2700" b="1" dirty="0" smtClean="0">
                <a:solidFill>
                  <a:schemeClr val="tx1"/>
                </a:solidFill>
                <a:latin typeface="Times New Roman" pitchFamily="18" charset="0"/>
                <a:cs typeface="Times New Roman" pitchFamily="18" charset="0"/>
              </a:rPr>
              <a:t>(hardware)</a:t>
            </a:r>
            <a:r>
              <a:rPr lang="en-US" b="1" dirty="0" smtClean="0">
                <a:solidFill>
                  <a:schemeClr val="tx1"/>
                </a:solidFill>
                <a:latin typeface="Times New Roman" pitchFamily="18" charset="0"/>
                <a:cs typeface="Times New Roman" pitchFamily="18" charset="0"/>
              </a:rPr>
              <a:t>:   CSS    </a:t>
            </a:r>
            <a:r>
              <a:rPr lang="en-US" sz="2700" b="1" dirty="0" smtClean="0">
                <a:solidFill>
                  <a:schemeClr val="tx1"/>
                </a:solidFill>
                <a:latin typeface="Times New Roman" pitchFamily="18" charset="0"/>
                <a:cs typeface="Times New Roman" pitchFamily="18" charset="0"/>
              </a:rPr>
              <a:t>(badly broken)</a:t>
            </a:r>
            <a:endParaRPr lang="en-US" sz="27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97000"/>
            <a:ext cx="8229600" cy="5257800"/>
          </a:xfrm>
        </p:spPr>
        <p:txBody>
          <a:bodyPr>
            <a:normAutofit/>
          </a:bodyPr>
          <a:lstStyle/>
          <a:p>
            <a:pPr marL="0" indent="0">
              <a:buNone/>
            </a:pPr>
            <a:endParaRPr lang="en-US" dirty="0" smtClean="0"/>
          </a:p>
          <a:p>
            <a:pPr marL="0" indent="0">
              <a:buNone/>
            </a:pPr>
            <a:r>
              <a:rPr lang="en-US" dirty="0" smtClean="0"/>
              <a:t>CSS:     seed = 5 bytes = 40 bits</a:t>
            </a:r>
          </a:p>
        </p:txBody>
      </p:sp>
      <p:pic>
        <p:nvPicPr>
          <p:cNvPr id="4" name="Ink 3"/>
          <p:cNvPicPr/>
          <p:nvPr/>
        </p:nvPicPr>
        <p:blipFill>
          <a:blip r:embed="rId3" cstate="print"/>
          <a:stretch>
            <a:fillRect/>
          </a:stretch>
        </p:blipFill>
        <p:spPr>
          <a:xfrm>
            <a:off x="14760" y="2286000"/>
            <a:ext cx="8768160" cy="3872160"/>
          </a:xfrm>
          <a:prstGeom prst="rect">
            <a:avLst/>
          </a:prstGeom>
        </p:spPr>
      </p:pic>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5240995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17228</TotalTime>
  <Words>13562</Words>
  <Application>Microsoft Office PowerPoint</Application>
  <PresentationFormat>On-screen Show (4:3)</PresentationFormat>
  <Paragraphs>1189</Paragraphs>
  <Slides>121</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Arial</vt:lpstr>
      <vt:lpstr>Calibri</vt:lpstr>
      <vt:lpstr>Cambria Math</vt:lpstr>
      <vt:lpstr>Courier New</vt:lpstr>
      <vt:lpstr>Franklin Gothic Book</vt:lpstr>
      <vt:lpstr>OpenSans</vt:lpstr>
      <vt:lpstr>Perpetua</vt:lpstr>
      <vt:lpstr>Symbol</vt:lpstr>
      <vt:lpstr>Times</vt:lpstr>
      <vt:lpstr>Times New Roman</vt:lpstr>
      <vt:lpstr>Wingdings</vt:lpstr>
      <vt:lpstr>Wingdings 2</vt:lpstr>
      <vt:lpstr>Equity</vt:lpstr>
      <vt:lpstr>CS-446: Information Systems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Symmetric Cryptosystems</vt:lpstr>
      <vt:lpstr>One Time Pad (Vernam 1917)</vt:lpstr>
      <vt:lpstr>PowerPoint Presentation</vt:lpstr>
      <vt:lpstr>The One Time Pad        (Vernam 1917)</vt:lpstr>
      <vt:lpstr>What is a secure cipher?</vt:lpstr>
      <vt:lpstr>Information Theoretic Security  </vt:lpstr>
      <vt:lpstr>PowerPoint Presentation</vt:lpstr>
      <vt:lpstr>The bad news …</vt:lpstr>
      <vt:lpstr>One Time Pad in practice</vt:lpstr>
      <vt:lpstr>PowerPoint Presentation</vt:lpstr>
      <vt:lpstr>Stream Cipher: Pseudorandom Generators</vt:lpstr>
      <vt:lpstr>PowerPoint Presentation</vt:lpstr>
      <vt:lpstr>PowerPoint Presentation</vt:lpstr>
      <vt:lpstr>Stream Ciphers:  making OTP practical</vt:lpstr>
      <vt:lpstr>PowerPoint Presentation</vt:lpstr>
      <vt:lpstr>Stream Ciphers:  making OTP practical</vt:lpstr>
      <vt:lpstr>Stream Ciphers </vt:lpstr>
      <vt:lpstr>Stream Ciphers</vt:lpstr>
      <vt:lpstr>PowerPoint Presentation</vt:lpstr>
      <vt:lpstr>PowerPoint Presentation</vt:lpstr>
      <vt:lpstr>PowerPoint Presentation</vt:lpstr>
      <vt:lpstr>PowerPoint Presentation</vt:lpstr>
      <vt:lpstr>PowerPoint Presentation</vt:lpstr>
      <vt:lpstr>PowerPoint Presentation</vt:lpstr>
      <vt:lpstr>PRG must be unpredictable</vt:lpstr>
      <vt:lpstr>PRG must be unpredictable</vt:lpstr>
      <vt:lpstr>PowerPoint Presentation</vt:lpstr>
      <vt:lpstr>PowerPoint Presentation</vt:lpstr>
      <vt:lpstr>PowerPoint Presentation</vt:lpstr>
      <vt:lpstr>Weak PRGs     (do not use for crypto)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Negligible and non-negligible</vt:lpstr>
      <vt:lpstr>Attacks on OTP and Stream Ciphers  In this Lecture, we will look at attacks on the one time pad, and some things you need to be careful with when you use the stream cipher </vt:lpstr>
      <vt:lpstr>PowerPoint Presentation</vt:lpstr>
      <vt:lpstr>PowerPoint Presentation</vt:lpstr>
      <vt:lpstr>Attack: two time pad is insecure !!</vt:lpstr>
      <vt:lpstr>PowerPoint Presentation</vt:lpstr>
      <vt:lpstr>PowerPoint Presentation</vt:lpstr>
      <vt:lpstr>PowerPoint Presentation</vt:lpstr>
      <vt:lpstr>PowerPoint Presentation</vt:lpstr>
      <vt:lpstr>PowerPoint Presentation</vt:lpstr>
      <vt:lpstr>Real world examples</vt:lpstr>
      <vt:lpstr>PowerPoint Presentation</vt:lpstr>
      <vt:lpstr>PowerPoint Presentation</vt:lpstr>
      <vt:lpstr>PowerPoint Presentation</vt:lpstr>
      <vt:lpstr>PowerPoint Presentation</vt:lpstr>
      <vt:lpstr>PowerPoint Presentation</vt:lpstr>
      <vt:lpstr>Real world examples</vt:lpstr>
      <vt:lpstr>PowerPoint Presentation</vt:lpstr>
      <vt:lpstr>Avoid related keys</vt:lpstr>
      <vt:lpstr>A better construction</vt:lpstr>
      <vt:lpstr>PowerPoint Presentation</vt:lpstr>
      <vt:lpstr>PowerPoint Presentation</vt:lpstr>
      <vt:lpstr>Two time pad:   summary</vt:lpstr>
      <vt:lpstr>Attack 2:   No Integrity (OTP is malleable) </vt:lpstr>
      <vt:lpstr>PowerPoint Presentation</vt:lpstr>
      <vt:lpstr>PowerPoint Presentation</vt:lpstr>
      <vt:lpstr>Attack 2:   No Integrity</vt:lpstr>
      <vt:lpstr>PowerPoint Presentation</vt:lpstr>
      <vt:lpstr>PowerPoint Presentation</vt:lpstr>
      <vt:lpstr>PowerPoint Presentation</vt:lpstr>
      <vt:lpstr>Real-world Stream Ciphers</vt:lpstr>
      <vt:lpstr>RC4 Cipher</vt:lpstr>
      <vt:lpstr>PowerPoint Presentation</vt:lpstr>
      <vt:lpstr>PowerPoint Presentation</vt:lpstr>
      <vt:lpstr>Old example (software):  RC4     (1987)</vt:lpstr>
      <vt:lpstr>PowerPoint Presentation</vt:lpstr>
      <vt:lpstr>PowerPoint Presentation</vt:lpstr>
      <vt:lpstr>PowerPoint Presentation</vt:lpstr>
      <vt:lpstr>PowerPoint Presentation</vt:lpstr>
      <vt:lpstr>PowerPoint Presentation</vt:lpstr>
      <vt:lpstr>Old example (hardware):   CSS    (badly broken)</vt:lpstr>
      <vt:lpstr>PowerPoint Presentation</vt:lpstr>
      <vt:lpstr>PowerPoint Presentation</vt:lpstr>
      <vt:lpstr>PowerPoint Presentation</vt:lpstr>
      <vt:lpstr>PowerPoint Presentation</vt:lpstr>
      <vt:lpstr>Old example (hardware):   CSS    (badly broken)</vt:lpstr>
      <vt:lpstr>PowerPoint Presentation</vt:lpstr>
      <vt:lpstr>PowerPoint Presentation</vt:lpstr>
      <vt:lpstr>PowerPoint Presentation</vt:lpstr>
      <vt:lpstr>Cryptanalysis of CSS   (217 time attack)</vt:lpstr>
      <vt:lpstr>PowerPoint Presentation</vt:lpstr>
      <vt:lpstr>PowerPoint Presentation</vt:lpstr>
      <vt:lpstr>PowerPoint Presentation</vt:lpstr>
      <vt:lpstr>PowerPoint Presentation</vt:lpstr>
      <vt:lpstr>PowerPoint Presentation</vt:lpstr>
      <vt:lpstr>Modern stream ciphers:     eStream (2008)</vt:lpstr>
      <vt:lpstr>PowerPoint Presentation</vt:lpstr>
      <vt:lpstr>PowerPoint Presentation</vt:lpstr>
      <vt:lpstr>PowerPoint Presentation</vt:lpstr>
      <vt:lpstr>PowerPoint Presentation</vt:lpstr>
      <vt:lpstr>PowerPoint Presentation</vt:lpstr>
      <vt:lpstr>eStream:   Salsa 20   (SW+HW)</vt:lpstr>
      <vt:lpstr>PowerPoint Presentation</vt:lpstr>
      <vt:lpstr>PowerPoint Presentation</vt:lpstr>
      <vt:lpstr>Is Salsa20 secure  (unpredictable) ?</vt:lpstr>
      <vt:lpstr>Performance:</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Sufian Hameed</dc:creator>
  <cp:lastModifiedBy>Abdullah Bin Zarshaid</cp:lastModifiedBy>
  <cp:revision>887</cp:revision>
  <dcterms:created xsi:type="dcterms:W3CDTF">2006-08-16T00:00:00Z</dcterms:created>
  <dcterms:modified xsi:type="dcterms:W3CDTF">2020-09-29T04:32:48Z</dcterms:modified>
</cp:coreProperties>
</file>